
<file path=[Content_Types].xml><?xml version="1.0" encoding="utf-8"?>
<Types xmlns="http://schemas.openxmlformats.org/package/2006/content-types">
  <Default Extension="bin" ContentType="application/vnd.openxmlformats-officedocument.oleObject"/>
  <Default Extension="gif" ContentType="image/gi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4"/>
    <p:sldMasterId id="2147483712" r:id="rId5"/>
    <p:sldMasterId id="2147483725" r:id="rId6"/>
    <p:sldMasterId id="2147483734" r:id="rId7"/>
    <p:sldMasterId id="2147483743" r:id="rId8"/>
  </p:sldMasterIdLst>
  <p:notesMasterIdLst>
    <p:notesMasterId r:id="rId29"/>
  </p:notesMasterIdLst>
  <p:handoutMasterIdLst>
    <p:handoutMasterId r:id="rId30"/>
  </p:handoutMasterIdLst>
  <p:sldIdLst>
    <p:sldId id="487" r:id="rId9"/>
    <p:sldId id="504" r:id="rId10"/>
    <p:sldId id="505" r:id="rId11"/>
    <p:sldId id="506" r:id="rId12"/>
    <p:sldId id="540" r:id="rId13"/>
    <p:sldId id="541" r:id="rId14"/>
    <p:sldId id="656" r:id="rId15"/>
    <p:sldId id="657" r:id="rId16"/>
    <p:sldId id="655" r:id="rId17"/>
    <p:sldId id="548" r:id="rId18"/>
    <p:sldId id="565" r:id="rId19"/>
    <p:sldId id="567" r:id="rId20"/>
    <p:sldId id="514" r:id="rId21"/>
    <p:sldId id="515" r:id="rId22"/>
    <p:sldId id="618" r:id="rId23"/>
    <p:sldId id="658" r:id="rId24"/>
    <p:sldId id="545" r:id="rId25"/>
    <p:sldId id="568" r:id="rId26"/>
    <p:sldId id="659" r:id="rId27"/>
    <p:sldId id="660"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1AD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Темный стиль 2 — акцент 1/акцент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88837" autoAdjust="0"/>
  </p:normalViewPr>
  <p:slideViewPr>
    <p:cSldViewPr snapToGrid="0">
      <p:cViewPr varScale="1">
        <p:scale>
          <a:sx n="130" d="100"/>
          <a:sy n="130" d="100"/>
        </p:scale>
        <p:origin x="1260" y="108"/>
      </p:cViewPr>
      <p:guideLst>
        <p:guide orient="horz" pos="1611"/>
        <p:guide pos="28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Ирина Юрьевна" userId="a4f71dec-71f7-4511-9c93-608a36b03c7a" providerId="ADAL" clId="{ECF3EE10-C4E1-49A5-B96C-53AF7F73313E}"/>
    <pc:docChg chg="custSel addSld delSld modSld sldOrd">
      <pc:chgData name="Ирина Юрьевна" userId="a4f71dec-71f7-4511-9c93-608a36b03c7a" providerId="ADAL" clId="{ECF3EE10-C4E1-49A5-B96C-53AF7F73313E}" dt="2020-03-25T16:33:58.615" v="51"/>
      <pc:docMkLst>
        <pc:docMk/>
      </pc:docMkLst>
      <pc:sldChg chg="modSp add mod">
        <pc:chgData name="Ирина Юрьевна" userId="a4f71dec-71f7-4511-9c93-608a36b03c7a" providerId="ADAL" clId="{ECF3EE10-C4E1-49A5-B96C-53AF7F73313E}" dt="2020-03-25T15:56:14.839" v="39" actId="1076"/>
        <pc:sldMkLst>
          <pc:docMk/>
          <pc:sldMk cId="3556996488" sldId="515"/>
        </pc:sldMkLst>
        <pc:spChg chg="mod">
          <ac:chgData name="Ирина Юрьевна" userId="a4f71dec-71f7-4511-9c93-608a36b03c7a" providerId="ADAL" clId="{ECF3EE10-C4E1-49A5-B96C-53AF7F73313E}" dt="2020-03-25T15:55:10.439" v="32" actId="20577"/>
          <ac:spMkLst>
            <pc:docMk/>
            <pc:sldMk cId="3556996488" sldId="515"/>
            <ac:spMk id="2" creationId="{20F7CA48-2008-4262-8614-6F25447587F2}"/>
          </ac:spMkLst>
        </pc:spChg>
        <pc:spChg chg="mod">
          <ac:chgData name="Ирина Юрьевна" userId="a4f71dec-71f7-4511-9c93-608a36b03c7a" providerId="ADAL" clId="{ECF3EE10-C4E1-49A5-B96C-53AF7F73313E}" dt="2020-03-25T15:49:25.567" v="21" actId="20577"/>
          <ac:spMkLst>
            <pc:docMk/>
            <pc:sldMk cId="3556996488" sldId="515"/>
            <ac:spMk id="3" creationId="{1068907D-3927-4D98-90D2-326C8EEA28F7}"/>
          </ac:spMkLst>
        </pc:spChg>
        <pc:spChg chg="mod">
          <ac:chgData name="Ирина Юрьевна" userId="a4f71dec-71f7-4511-9c93-608a36b03c7a" providerId="ADAL" clId="{ECF3EE10-C4E1-49A5-B96C-53AF7F73313E}" dt="2020-03-25T15:54:24.908" v="22"/>
          <ac:spMkLst>
            <pc:docMk/>
            <pc:sldMk cId="3556996488" sldId="515"/>
            <ac:spMk id="9" creationId="{926D4BB5-9E22-42D8-9743-16B5332617CC}"/>
          </ac:spMkLst>
        </pc:spChg>
        <pc:spChg chg="mod">
          <ac:chgData name="Ирина Юрьевна" userId="a4f71dec-71f7-4511-9c93-608a36b03c7a" providerId="ADAL" clId="{ECF3EE10-C4E1-49A5-B96C-53AF7F73313E}" dt="2020-03-25T15:56:14.839" v="39" actId="1076"/>
          <ac:spMkLst>
            <pc:docMk/>
            <pc:sldMk cId="3556996488" sldId="515"/>
            <ac:spMk id="11" creationId="{192798D5-7F6C-449B-861A-A3827FEF1762}"/>
          </ac:spMkLst>
        </pc:spChg>
        <pc:spChg chg="mod">
          <ac:chgData name="Ирина Юрьевна" userId="a4f71dec-71f7-4511-9c93-608a36b03c7a" providerId="ADAL" clId="{ECF3EE10-C4E1-49A5-B96C-53AF7F73313E}" dt="2020-03-25T15:55:34.983" v="34"/>
          <ac:spMkLst>
            <pc:docMk/>
            <pc:sldMk cId="3556996488" sldId="515"/>
            <ac:spMk id="15" creationId="{3E9DE332-18F8-4B32-813C-43F5D48058F4}"/>
          </ac:spMkLst>
        </pc:spChg>
        <pc:spChg chg="mod">
          <ac:chgData name="Ирина Юрьевна" userId="a4f71dec-71f7-4511-9c93-608a36b03c7a" providerId="ADAL" clId="{ECF3EE10-C4E1-49A5-B96C-53AF7F73313E}" dt="2020-03-25T15:55:47.893" v="35"/>
          <ac:spMkLst>
            <pc:docMk/>
            <pc:sldMk cId="3556996488" sldId="515"/>
            <ac:spMk id="18" creationId="{BF7D4098-A02E-448D-A457-9A6F26D7AB49}"/>
          </ac:spMkLst>
        </pc:spChg>
        <pc:spChg chg="mod">
          <ac:chgData name="Ирина Юрьевна" userId="a4f71dec-71f7-4511-9c93-608a36b03c7a" providerId="ADAL" clId="{ECF3EE10-C4E1-49A5-B96C-53AF7F73313E}" dt="2020-03-25T15:55:23.093" v="33"/>
          <ac:spMkLst>
            <pc:docMk/>
            <pc:sldMk cId="3556996488" sldId="515"/>
            <ac:spMk id="21" creationId="{30C27E5B-9E14-4A77-B607-BD8C14A3C21E}"/>
          </ac:spMkLst>
        </pc:spChg>
      </pc:sldChg>
      <pc:sldChg chg="add">
        <pc:chgData name="Ирина Юрьевна" userId="a4f71dec-71f7-4511-9c93-608a36b03c7a" providerId="ADAL" clId="{ECF3EE10-C4E1-49A5-B96C-53AF7F73313E}" dt="2020-03-25T16:33:58.615" v="51"/>
        <pc:sldMkLst>
          <pc:docMk/>
          <pc:sldMk cId="1314120672" sldId="545"/>
        </pc:sldMkLst>
      </pc:sldChg>
      <pc:sldChg chg="add">
        <pc:chgData name="Ирина Юрьевна" userId="a4f71dec-71f7-4511-9c93-608a36b03c7a" providerId="ADAL" clId="{ECF3EE10-C4E1-49A5-B96C-53AF7F73313E}" dt="2020-03-25T13:39:22.154" v="0"/>
        <pc:sldMkLst>
          <pc:docMk/>
          <pc:sldMk cId="2494189148" sldId="548"/>
        </pc:sldMkLst>
      </pc:sldChg>
      <pc:sldChg chg="addSp delSp modSp add del mod">
        <pc:chgData name="Ирина Юрьевна" userId="a4f71dec-71f7-4511-9c93-608a36b03c7a" providerId="ADAL" clId="{ECF3EE10-C4E1-49A5-B96C-53AF7F73313E}" dt="2020-03-25T15:49:15.978" v="19" actId="47"/>
        <pc:sldMkLst>
          <pc:docMk/>
          <pc:sldMk cId="2634557986" sldId="549"/>
        </pc:sldMkLst>
        <pc:spChg chg="add del mod">
          <ac:chgData name="Ирина Юрьевна" userId="a4f71dec-71f7-4511-9c93-608a36b03c7a" providerId="ADAL" clId="{ECF3EE10-C4E1-49A5-B96C-53AF7F73313E}" dt="2020-03-25T15:31:57.725" v="17" actId="478"/>
          <ac:spMkLst>
            <pc:docMk/>
            <pc:sldMk cId="2634557986" sldId="549"/>
            <ac:spMk id="2" creationId="{1733C1D0-6FDC-4891-B875-0FA93AE2D864}"/>
          </ac:spMkLst>
        </pc:spChg>
        <pc:picChg chg="add del mod">
          <ac:chgData name="Ирина Юрьевна" userId="a4f71dec-71f7-4511-9c93-608a36b03c7a" providerId="ADAL" clId="{ECF3EE10-C4E1-49A5-B96C-53AF7F73313E}" dt="2020-03-25T15:31:56.494" v="16" actId="478"/>
          <ac:picMkLst>
            <pc:docMk/>
            <pc:sldMk cId="2634557986" sldId="549"/>
            <ac:picMk id="6" creationId="{AF7AA585-4D90-40A5-8882-600D2CF819BD}"/>
          </ac:picMkLst>
        </pc:picChg>
      </pc:sldChg>
      <pc:sldChg chg="add">
        <pc:chgData name="Ирина Юрьевна" userId="a4f71dec-71f7-4511-9c93-608a36b03c7a" providerId="ADAL" clId="{ECF3EE10-C4E1-49A5-B96C-53AF7F73313E}" dt="2020-03-25T15:32:00.367" v="18"/>
        <pc:sldMkLst>
          <pc:docMk/>
          <pc:sldMk cId="1652383434" sldId="565"/>
        </pc:sldMkLst>
      </pc:sldChg>
      <pc:sldChg chg="add">
        <pc:chgData name="Ирина Юрьевна" userId="a4f71dec-71f7-4511-9c93-608a36b03c7a" providerId="ADAL" clId="{ECF3EE10-C4E1-49A5-B96C-53AF7F73313E}" dt="2020-03-25T15:32:00.367" v="18"/>
        <pc:sldMkLst>
          <pc:docMk/>
          <pc:sldMk cId="2464602407" sldId="567"/>
        </pc:sldMkLst>
      </pc:sldChg>
      <pc:sldChg chg="add">
        <pc:chgData name="Ирина Юрьевна" userId="a4f71dec-71f7-4511-9c93-608a36b03c7a" providerId="ADAL" clId="{ECF3EE10-C4E1-49A5-B96C-53AF7F73313E}" dt="2020-03-25T16:33:58.615" v="51"/>
        <pc:sldMkLst>
          <pc:docMk/>
          <pc:sldMk cId="2525427428" sldId="568"/>
        </pc:sldMkLst>
      </pc:sldChg>
      <pc:sldChg chg="add ord">
        <pc:chgData name="Ирина Юрьевна" userId="a4f71dec-71f7-4511-9c93-608a36b03c7a" providerId="ADAL" clId="{ECF3EE10-C4E1-49A5-B96C-53AF7F73313E}" dt="2020-03-25T16:33:31.337" v="50"/>
        <pc:sldMkLst>
          <pc:docMk/>
          <pc:sldMk cId="2059669911" sldId="574"/>
        </pc:sldMkLst>
      </pc:sldChg>
      <pc:sldChg chg="modSp add mod ord">
        <pc:chgData name="Ирина Юрьевна" userId="a4f71dec-71f7-4511-9c93-608a36b03c7a" providerId="ADAL" clId="{ECF3EE10-C4E1-49A5-B96C-53AF7F73313E}" dt="2020-03-25T16:10:47.154" v="47"/>
        <pc:sldMkLst>
          <pc:docMk/>
          <pc:sldMk cId="1072540078" sldId="577"/>
        </pc:sldMkLst>
        <pc:spChg chg="mod">
          <ac:chgData name="Ирина Юрьевна" userId="a4f71dec-71f7-4511-9c93-608a36b03c7a" providerId="ADAL" clId="{ECF3EE10-C4E1-49A5-B96C-53AF7F73313E}" dt="2020-03-25T16:07:31.447" v="45" actId="20577"/>
          <ac:spMkLst>
            <pc:docMk/>
            <pc:sldMk cId="1072540078" sldId="577"/>
            <ac:spMk id="5" creationId="{3B31E4E0-3372-41C7-A78C-1244F021B37D}"/>
          </ac:spMkLst>
        </pc:spChg>
      </pc:sldChg>
    </pc:docChg>
  </pc:docChgLst>
  <pc:docChgLst>
    <pc:chgData name="Деева Ирина Юрьевна" userId="a4f71dec-71f7-4511-9c93-608a36b03c7a" providerId="ADAL" clId="{544DCB16-A58A-4B37-A371-C0F22E8FECF3}"/>
    <pc:docChg chg="modSld sldOrd">
      <pc:chgData name="Деева Ирина Юрьевна" userId="a4f71dec-71f7-4511-9c93-608a36b03c7a" providerId="ADAL" clId="{544DCB16-A58A-4B37-A371-C0F22E8FECF3}" dt="2022-09-12T08:44:12.610" v="1"/>
      <pc:docMkLst>
        <pc:docMk/>
      </pc:docMkLst>
      <pc:sldChg chg="ord">
        <pc:chgData name="Деева Ирина Юрьевна" userId="a4f71dec-71f7-4511-9c93-608a36b03c7a" providerId="ADAL" clId="{544DCB16-A58A-4B37-A371-C0F22E8FECF3}" dt="2022-09-12T08:44:12.610" v="1"/>
        <pc:sldMkLst>
          <pc:docMk/>
          <pc:sldMk cId="87172503" sldId="4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10/24/2022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10/24/2022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F449711C-DB87-6342-8123-FE7E39EB0067}"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07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Заметки 2"/>
          <p:cNvSpPr>
            <a:spLocks noGrp="1"/>
          </p:cNvSpPr>
          <p:nvPr>
            <p:ph type="body" idx="1"/>
          </p:nvPr>
        </p:nvSpPr>
        <p:spPr bwMode="auto"/>
        <p:txBody>
          <a:bodyPr wrap="square" numCol="1" anchor="t" anchorCtr="0" compatLnSpc="1">
            <a:prstTxWarp prst="textNoShape">
              <a:avLst/>
            </a:prstTxWarp>
          </a:bodyPr>
          <a:lstStyle/>
          <a:p>
            <a:pPr marL="228600" indent="-228600" eaLnBrk="1" hangingPunct="1">
              <a:spcBef>
                <a:spcPct val="0"/>
              </a:spcBef>
              <a:buFontTx/>
              <a:buAutoNum type="arabicPeriod"/>
              <a:defRPr/>
            </a:pPr>
            <a:endParaRPr lang="ru-RU" b="1" dirty="0"/>
          </a:p>
        </p:txBody>
      </p:sp>
      <p:sp>
        <p:nvSpPr>
          <p:cNvPr id="1229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DCD4DC-C83E-4B99-8CBF-7BA6EE56E4DB}" type="slidenum">
              <a:rPr lang="ru-RU" altLang="ru-RU" smtClean="0"/>
              <a:pPr/>
              <a:t>11</a:t>
            </a:fld>
            <a:endParaRPr lang="ru-RU" altLang="ru-RU"/>
          </a:p>
        </p:txBody>
      </p:sp>
    </p:spTree>
    <p:extLst>
      <p:ext uri="{BB962C8B-B14F-4D97-AF65-F5344CB8AC3E}">
        <p14:creationId xmlns:p14="http://schemas.microsoft.com/office/powerpoint/2010/main" val="2279407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1638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DB44AF0-9329-4E79-A3D5-0329A972D672}" type="slidenum">
              <a:rPr lang="ru-RU" altLang="ru-RU" smtClean="0"/>
              <a:pPr/>
              <a:t>12</a:t>
            </a:fld>
            <a:endParaRPr lang="ru-RU" altLang="ru-RU"/>
          </a:p>
        </p:txBody>
      </p:sp>
    </p:spTree>
    <p:extLst>
      <p:ext uri="{BB962C8B-B14F-4D97-AF65-F5344CB8AC3E}">
        <p14:creationId xmlns:p14="http://schemas.microsoft.com/office/powerpoint/2010/main" val="3881422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14</a:t>
            </a:fld>
            <a:endParaRPr lang="en-US"/>
          </a:p>
        </p:txBody>
      </p:sp>
    </p:spTree>
    <p:extLst>
      <p:ext uri="{BB962C8B-B14F-4D97-AF65-F5344CB8AC3E}">
        <p14:creationId xmlns:p14="http://schemas.microsoft.com/office/powerpoint/2010/main" val="397450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449711C-DB87-6342-8123-FE7E39EB0067}" type="slidenum">
              <a:rPr lang="en-US" smtClean="0"/>
              <a:pPr/>
              <a:t>15</a:t>
            </a:fld>
            <a:endParaRPr lang="en-US"/>
          </a:p>
        </p:txBody>
      </p:sp>
    </p:spTree>
    <p:extLst>
      <p:ext uri="{BB962C8B-B14F-4D97-AF65-F5344CB8AC3E}">
        <p14:creationId xmlns:p14="http://schemas.microsoft.com/office/powerpoint/2010/main" val="3900345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449711C-DB87-6342-8123-FE7E39EB0067}" type="slidenum">
              <a:rPr lang="en-US" smtClean="0"/>
              <a:pPr/>
              <a:t>16</a:t>
            </a:fld>
            <a:endParaRPr lang="en-US"/>
          </a:p>
        </p:txBody>
      </p:sp>
    </p:spTree>
    <p:extLst>
      <p:ext uri="{BB962C8B-B14F-4D97-AF65-F5344CB8AC3E}">
        <p14:creationId xmlns:p14="http://schemas.microsoft.com/office/powerpoint/2010/main" val="2073518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449711C-DB87-6342-8123-FE7E39EB0067}" type="slidenum">
              <a:rPr lang="en-US" smtClean="0"/>
              <a:pPr/>
              <a:t>19</a:t>
            </a:fld>
            <a:endParaRPr lang="en-US"/>
          </a:p>
        </p:txBody>
      </p:sp>
    </p:spTree>
    <p:extLst>
      <p:ext uri="{BB962C8B-B14F-4D97-AF65-F5344CB8AC3E}">
        <p14:creationId xmlns:p14="http://schemas.microsoft.com/office/powerpoint/2010/main" val="512479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449711C-DB87-6342-8123-FE7E39EB0067}" type="slidenum">
              <a:rPr lang="en-US" smtClean="0"/>
              <a:pPr/>
              <a:t>20</a:t>
            </a:fld>
            <a:endParaRPr lang="en-US"/>
          </a:p>
        </p:txBody>
      </p:sp>
    </p:spTree>
    <p:extLst>
      <p:ext uri="{BB962C8B-B14F-4D97-AF65-F5344CB8AC3E}">
        <p14:creationId xmlns:p14="http://schemas.microsoft.com/office/powerpoint/2010/main" val="3349582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20407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449711C-DB87-6342-8123-FE7E39EB0067}" type="slidenum">
              <a:rPr lang="en-US" smtClean="0"/>
              <a:pPr/>
              <a:t>3</a:t>
            </a:fld>
            <a:endParaRPr lang="en-US"/>
          </a:p>
        </p:txBody>
      </p:sp>
    </p:spTree>
    <p:extLst>
      <p:ext uri="{BB962C8B-B14F-4D97-AF65-F5344CB8AC3E}">
        <p14:creationId xmlns:p14="http://schemas.microsoft.com/office/powerpoint/2010/main" val="39330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449711C-DB87-6342-8123-FE7E39EB0067}" type="slidenum">
              <a:rPr lang="en-US" smtClean="0"/>
              <a:pPr/>
              <a:t>4</a:t>
            </a:fld>
            <a:endParaRPr lang="en-US"/>
          </a:p>
        </p:txBody>
      </p:sp>
    </p:spTree>
    <p:extLst>
      <p:ext uri="{BB962C8B-B14F-4D97-AF65-F5344CB8AC3E}">
        <p14:creationId xmlns:p14="http://schemas.microsoft.com/office/powerpoint/2010/main" val="8449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1024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9A96562-7BEF-4E90-8EF5-EC11881B0B8E}" type="slidenum">
              <a:rPr lang="ru-RU" altLang="ru-RU"/>
              <a:pPr/>
              <a:t>5</a:t>
            </a:fld>
            <a:endParaRPr lang="ru-RU" altLang="ru-RU"/>
          </a:p>
        </p:txBody>
      </p:sp>
    </p:spTree>
    <p:extLst>
      <p:ext uri="{BB962C8B-B14F-4D97-AF65-F5344CB8AC3E}">
        <p14:creationId xmlns:p14="http://schemas.microsoft.com/office/powerpoint/2010/main" val="1082735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1229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A88839D-EDF6-48C8-AD84-75030A1019C0}" type="slidenum">
              <a:rPr lang="ru-RU" altLang="ru-RU"/>
              <a:pPr/>
              <a:t>6</a:t>
            </a:fld>
            <a:endParaRPr lang="ru-RU" altLang="ru-RU"/>
          </a:p>
        </p:txBody>
      </p:sp>
    </p:spTree>
    <p:extLst>
      <p:ext uri="{BB962C8B-B14F-4D97-AF65-F5344CB8AC3E}">
        <p14:creationId xmlns:p14="http://schemas.microsoft.com/office/powerpoint/2010/main" val="441607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1546616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2048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CB0D6D-2AAC-407D-97F4-F3BE0BF413F1}" type="slidenum">
              <a:rPr lang="ru-RU" altLang="ru-RU"/>
              <a:pPr/>
              <a:t>9</a:t>
            </a:fld>
            <a:endParaRPr lang="ru-RU" altLang="ru-RU"/>
          </a:p>
        </p:txBody>
      </p:sp>
    </p:spTree>
    <p:extLst>
      <p:ext uri="{BB962C8B-B14F-4D97-AF65-F5344CB8AC3E}">
        <p14:creationId xmlns:p14="http://schemas.microsoft.com/office/powerpoint/2010/main" val="1556010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2458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D14C03-A8F1-4973-9ACC-32803D5B6BCA}" type="slidenum">
              <a:rPr lang="ru-RU" altLang="ru-RU"/>
              <a:pPr/>
              <a:t>10</a:t>
            </a:fld>
            <a:endParaRPr lang="ru-RU" altLang="ru-RU"/>
          </a:p>
        </p:txBody>
      </p:sp>
    </p:spTree>
    <p:extLst>
      <p:ext uri="{BB962C8B-B14F-4D97-AF65-F5344CB8AC3E}">
        <p14:creationId xmlns:p14="http://schemas.microsoft.com/office/powerpoint/2010/main" val="1037760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4693" y="997421"/>
            <a:ext cx="5965438" cy="1488969"/>
          </a:xfrm>
        </p:spPr>
        <p:txBody>
          <a:bodyPr anchor="b">
            <a:normAutofit/>
          </a:bodyPr>
          <a:lstStyle>
            <a:lvl1pPr>
              <a:defRPr sz="3200" b="0"/>
            </a:lvl1pPr>
          </a:lstStyle>
          <a:p>
            <a:r>
              <a:rPr lang="ru-RU"/>
              <a:t>Название презентации</a:t>
            </a:r>
            <a:endParaRPr lang="en-US"/>
          </a:p>
        </p:txBody>
      </p:sp>
      <p:sp>
        <p:nvSpPr>
          <p:cNvPr id="6" name="Text Placeholder 5"/>
          <p:cNvSpPr>
            <a:spLocks noGrp="1"/>
          </p:cNvSpPr>
          <p:nvPr>
            <p:ph type="body" sz="quarter" idx="10" hasCustomPrompt="1"/>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ru-RU"/>
              <a:t>Имя и контактные данные автора</a:t>
            </a:r>
            <a:endParaRPr lang="en-US"/>
          </a:p>
        </p:txBody>
      </p:sp>
    </p:spTree>
    <p:extLst>
      <p:ext uri="{BB962C8B-B14F-4D97-AF65-F5344CB8AC3E}">
        <p14:creationId xmlns:p14="http://schemas.microsoft.com/office/powerpoint/2010/main" val="821411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p:spPr>
        <p:txBody>
          <a:bodyPr anchor="ctr"/>
          <a:lstStyle>
            <a:lvl1pPr algn="ctr">
              <a:defRPr/>
            </a:lvl1pPr>
          </a:lstStyle>
          <a:p>
            <a:endParaRPr lang="en-US"/>
          </a:p>
        </p:txBody>
      </p:sp>
      <p:sp>
        <p:nvSpPr>
          <p:cNvPr id="2" name="Title 1"/>
          <p:cNvSpPr>
            <a:spLocks noGrp="1"/>
          </p:cNvSpPr>
          <p:nvPr>
            <p:ph type="title" hasCustomPrompt="1"/>
          </p:nvPr>
        </p:nvSpPr>
        <p:spPr>
          <a:xfrm>
            <a:off x="743140" y="927382"/>
            <a:ext cx="2713244" cy="1644368"/>
          </a:xfrm>
        </p:spPr>
        <p:txBody>
          <a:bodyPr anchor="t" anchorCtr="0">
            <a:normAutofit/>
          </a:bodyPr>
          <a:lstStyle>
            <a:lvl1pPr>
              <a:defRPr sz="2800" baseline="0">
                <a:solidFill>
                  <a:srgbClr val="FFFFFF"/>
                </a:solidFill>
              </a:defRPr>
            </a:lvl1pPr>
          </a:lstStyle>
          <a:p>
            <a:r>
              <a:rPr lang="ru-RU"/>
              <a:t>Место для заголовка</a:t>
            </a:r>
            <a:endParaRPr lang="en-US"/>
          </a:p>
        </p:txBody>
      </p:sp>
    </p:spTree>
    <p:extLst>
      <p:ext uri="{BB962C8B-B14F-4D97-AF65-F5344CB8AC3E}">
        <p14:creationId xmlns:p14="http://schemas.microsoft.com/office/powerpoint/2010/main" val="2541825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Финал">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10279"/>
            <a:ext cx="8229600" cy="620483"/>
          </a:xfrm>
        </p:spPr>
        <p:txBody>
          <a:bodyPr>
            <a:normAutofit/>
          </a:bodyPr>
          <a:lstStyle>
            <a:lvl1pPr algn="ctr">
              <a:defRPr sz="3200">
                <a:solidFill>
                  <a:schemeClr val="bg1"/>
                </a:solidFill>
              </a:defRPr>
            </a:lvl1pPr>
          </a:lstStyle>
          <a:p>
            <a:r>
              <a:rPr lang="ru-RU"/>
              <a:t>Спасибо за внимание!</a:t>
            </a:r>
            <a:endParaRPr lang="en-US"/>
          </a:p>
        </p:txBody>
      </p:sp>
      <p:sp>
        <p:nvSpPr>
          <p:cNvPr id="8" name="Text Placeholder 7"/>
          <p:cNvSpPr>
            <a:spLocks noGrp="1"/>
          </p:cNvSpPr>
          <p:nvPr>
            <p:ph type="body" sz="quarter" idx="10" hasCustomPrompt="1"/>
          </p:nvPr>
        </p:nvSpPr>
        <p:spPr>
          <a:xfrm>
            <a:off x="457200" y="2787704"/>
            <a:ext cx="8229600" cy="594122"/>
          </a:xfrm>
        </p:spPr>
        <p:txBody>
          <a:bodyPr/>
          <a:lstStyle>
            <a:lvl1pPr marL="0" indent="0" algn="ctr">
              <a:buFontTx/>
              <a:buNone/>
              <a:defRPr>
                <a:solidFill>
                  <a:srgbClr val="FFFFFF"/>
                </a:solidFill>
              </a:defRPr>
            </a:lvl1pPr>
            <a:lvl2pPr marL="457200" indent="0" algn="ctr">
              <a:buFontTx/>
              <a:buNone/>
              <a:defRPr>
                <a:solidFill>
                  <a:srgbClr val="FFFFFF"/>
                </a:solidFill>
              </a:defRPr>
            </a:lvl2pPr>
            <a:lvl3pPr marL="914400" indent="0" algn="ctr">
              <a:buFontTx/>
              <a:buNone/>
              <a:defRPr>
                <a:solidFill>
                  <a:srgbClr val="FFFFFF"/>
                </a:solidFill>
              </a:defRPr>
            </a:lvl3pPr>
            <a:lvl4pPr marL="1371600" indent="0" algn="ctr">
              <a:buFontTx/>
              <a:buNone/>
              <a:defRPr>
                <a:solidFill>
                  <a:srgbClr val="FFFFFF"/>
                </a:solidFill>
              </a:defRPr>
            </a:lvl4pPr>
            <a:lvl5pPr marL="1828800" indent="0" algn="ctr">
              <a:buFontTx/>
              <a:buNone/>
              <a:defRPr>
                <a:solidFill>
                  <a:srgbClr val="FFFFFF"/>
                </a:solidFill>
              </a:defRPr>
            </a:lvl5pPr>
          </a:lstStyle>
          <a:p>
            <a:pPr lvl="0"/>
            <a:r>
              <a:rPr lang="ru-RU"/>
              <a:t>Контактные данные</a:t>
            </a:r>
            <a:endParaRPr lang="en-US"/>
          </a:p>
        </p:txBody>
      </p:sp>
    </p:spTree>
    <p:extLst>
      <p:ext uri="{BB962C8B-B14F-4D97-AF65-F5344CB8AC3E}">
        <p14:creationId xmlns:p14="http://schemas.microsoft.com/office/powerpoint/2010/main" val="2320221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3509517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534F55-2989-4C22-920B-7B47DE95B2AF}"/>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142569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7_Титульный слайд 0">
    <p:spTree>
      <p:nvGrpSpPr>
        <p:cNvPr id="1" name=""/>
        <p:cNvGrpSpPr/>
        <p:nvPr/>
      </p:nvGrpSpPr>
      <p:grpSpPr>
        <a:xfrm>
          <a:off x="0" y="0"/>
          <a:ext cx="0" cy="0"/>
          <a:chOff x="0" y="0"/>
          <a:chExt cx="0" cy="0"/>
        </a:xfrm>
      </p:grpSpPr>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585537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2846827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1251592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hasCustomPrompt="1"/>
          </p:nvPr>
        </p:nvSpPr>
        <p:spPr>
          <a:xfrm>
            <a:off x="457200" y="927498"/>
            <a:ext cx="8229600" cy="620315"/>
          </a:xfrm>
        </p:spPr>
        <p:txBody>
          <a:bodyPr/>
          <a:lstStyle/>
          <a:p>
            <a:r>
              <a:rPr lang="ru-RU"/>
              <a:t>Заголовок</a:t>
            </a:r>
            <a:endParaRPr lang="en-US"/>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1251592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6"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7"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8" name="Text Placeholder 24"/>
          <p:cNvSpPr>
            <a:spLocks noGrp="1"/>
          </p:cNvSpPr>
          <p:nvPr>
            <p:ph type="body" sz="quarter" idx="23" hasCustomPrompt="1"/>
          </p:nvPr>
        </p:nvSpPr>
        <p:spPr>
          <a:xfrm>
            <a:off x="457201"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9" name="Text Placeholder 24"/>
          <p:cNvSpPr>
            <a:spLocks noGrp="1"/>
          </p:cNvSpPr>
          <p:nvPr>
            <p:ph type="body" sz="quarter" idx="24" hasCustomPrompt="1"/>
          </p:nvPr>
        </p:nvSpPr>
        <p:spPr>
          <a:xfrm>
            <a:off x="3275819"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0" name="Text Placeholder 24"/>
          <p:cNvSpPr>
            <a:spLocks noGrp="1"/>
          </p:cNvSpPr>
          <p:nvPr>
            <p:ph type="body" sz="quarter" idx="25" hasCustomPrompt="1"/>
          </p:nvPr>
        </p:nvSpPr>
        <p:spPr>
          <a:xfrm>
            <a:off x="6085706"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4"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5"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9" name="Content Placeholder 2"/>
          <p:cNvSpPr>
            <a:spLocks noGrp="1"/>
          </p:cNvSpPr>
          <p:nvPr>
            <p:ph sz="half" idx="1" hasCustomPrompt="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0" name="Content Placeholder 3"/>
          <p:cNvSpPr>
            <a:spLocks noGrp="1"/>
          </p:cNvSpPr>
          <p:nvPr>
            <p:ph sz="half" idx="2" hasCustomPrompt="1"/>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632993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55911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5453878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12515920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hasCustomPrompt="1"/>
          </p:nvPr>
        </p:nvSpPr>
        <p:spPr>
          <a:xfrm>
            <a:off x="457200" y="927498"/>
            <a:ext cx="8229600" cy="620315"/>
          </a:xfrm>
        </p:spPr>
        <p:txBody>
          <a:bodyPr/>
          <a:lstStyle/>
          <a:p>
            <a:r>
              <a:rPr lang="ru-RU"/>
              <a:t>Заголовок</a:t>
            </a:r>
            <a:endParaRPr lang="en-US"/>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6"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7"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8" name="Text Placeholder 24"/>
          <p:cNvSpPr>
            <a:spLocks noGrp="1"/>
          </p:cNvSpPr>
          <p:nvPr>
            <p:ph type="body" sz="quarter" idx="23" hasCustomPrompt="1"/>
          </p:nvPr>
        </p:nvSpPr>
        <p:spPr>
          <a:xfrm>
            <a:off x="457201"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9" name="Text Placeholder 24"/>
          <p:cNvSpPr>
            <a:spLocks noGrp="1"/>
          </p:cNvSpPr>
          <p:nvPr>
            <p:ph type="body" sz="quarter" idx="24" hasCustomPrompt="1"/>
          </p:nvPr>
        </p:nvSpPr>
        <p:spPr>
          <a:xfrm>
            <a:off x="3275819"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0" name="Text Placeholder 24"/>
          <p:cNvSpPr>
            <a:spLocks noGrp="1"/>
          </p:cNvSpPr>
          <p:nvPr>
            <p:ph type="body" sz="quarter" idx="25" hasCustomPrompt="1"/>
          </p:nvPr>
        </p:nvSpPr>
        <p:spPr>
          <a:xfrm>
            <a:off x="6085706"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4"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5"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9" name="Content Placeholder 2"/>
          <p:cNvSpPr>
            <a:spLocks noGrp="1"/>
          </p:cNvSpPr>
          <p:nvPr>
            <p:ph sz="half" idx="1" hasCustomPrompt="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0" name="Content Placeholder 3"/>
          <p:cNvSpPr>
            <a:spLocks noGrp="1"/>
          </p:cNvSpPr>
          <p:nvPr>
            <p:ph sz="half" idx="2" hasCustomPrompt="1"/>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632993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55911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hasCustomPrompt="1"/>
          </p:nvPr>
        </p:nvSpPr>
        <p:spPr>
          <a:xfrm>
            <a:off x="457200" y="927498"/>
            <a:ext cx="8229600" cy="620315"/>
          </a:xfrm>
        </p:spPr>
        <p:txBody>
          <a:bodyPr/>
          <a:lstStyle/>
          <a:p>
            <a:r>
              <a:rPr lang="ru-RU"/>
              <a:t>Заголовок</a:t>
            </a:r>
            <a:endParaRPr lang="en-US"/>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545387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12515920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hasCustomPrompt="1"/>
          </p:nvPr>
        </p:nvSpPr>
        <p:spPr>
          <a:xfrm>
            <a:off x="457200" y="927498"/>
            <a:ext cx="8229600" cy="620315"/>
          </a:xfrm>
        </p:spPr>
        <p:txBody>
          <a:bodyPr/>
          <a:lstStyle/>
          <a:p>
            <a:r>
              <a:rPr lang="ru-RU"/>
              <a:t>Заголовок</a:t>
            </a:r>
            <a:endParaRPr lang="en-US"/>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6"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7"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8" name="Text Placeholder 24"/>
          <p:cNvSpPr>
            <a:spLocks noGrp="1"/>
          </p:cNvSpPr>
          <p:nvPr>
            <p:ph type="body" sz="quarter" idx="23" hasCustomPrompt="1"/>
          </p:nvPr>
        </p:nvSpPr>
        <p:spPr>
          <a:xfrm>
            <a:off x="457201"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9" name="Text Placeholder 24"/>
          <p:cNvSpPr>
            <a:spLocks noGrp="1"/>
          </p:cNvSpPr>
          <p:nvPr>
            <p:ph type="body" sz="quarter" idx="24" hasCustomPrompt="1"/>
          </p:nvPr>
        </p:nvSpPr>
        <p:spPr>
          <a:xfrm>
            <a:off x="3275819"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0" name="Text Placeholder 24"/>
          <p:cNvSpPr>
            <a:spLocks noGrp="1"/>
          </p:cNvSpPr>
          <p:nvPr>
            <p:ph type="body" sz="quarter" idx="25" hasCustomPrompt="1"/>
          </p:nvPr>
        </p:nvSpPr>
        <p:spPr>
          <a:xfrm>
            <a:off x="6085706"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4"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5"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9" name="Content Placeholder 2"/>
          <p:cNvSpPr>
            <a:spLocks noGrp="1"/>
          </p:cNvSpPr>
          <p:nvPr>
            <p:ph sz="half" idx="1" hasCustomPrompt="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0" name="Content Placeholder 3"/>
          <p:cNvSpPr>
            <a:spLocks noGrp="1"/>
          </p:cNvSpPr>
          <p:nvPr>
            <p:ph sz="half" idx="2" hasCustomPrompt="1"/>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632993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559113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54538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6"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7"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8" name="Text Placeholder 24"/>
          <p:cNvSpPr>
            <a:spLocks noGrp="1"/>
          </p:cNvSpPr>
          <p:nvPr>
            <p:ph type="body" sz="quarter" idx="23" hasCustomPrompt="1"/>
          </p:nvPr>
        </p:nvSpPr>
        <p:spPr>
          <a:xfrm>
            <a:off x="457201"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9" name="Text Placeholder 24"/>
          <p:cNvSpPr>
            <a:spLocks noGrp="1"/>
          </p:cNvSpPr>
          <p:nvPr>
            <p:ph type="body" sz="quarter" idx="24" hasCustomPrompt="1"/>
          </p:nvPr>
        </p:nvSpPr>
        <p:spPr>
          <a:xfrm>
            <a:off x="3275819"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0" name="Text Placeholder 24"/>
          <p:cNvSpPr>
            <a:spLocks noGrp="1"/>
          </p:cNvSpPr>
          <p:nvPr>
            <p:ph type="body" sz="quarter" idx="25" hasCustomPrompt="1"/>
          </p:nvPr>
        </p:nvSpPr>
        <p:spPr>
          <a:xfrm>
            <a:off x="6085706"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4"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5"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9" name="Content Placeholder 2"/>
          <p:cNvSpPr>
            <a:spLocks noGrp="1"/>
          </p:cNvSpPr>
          <p:nvPr>
            <p:ph sz="half" idx="1" hasCustomPrompt="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0" name="Content Placeholder 3"/>
          <p:cNvSpPr>
            <a:spLocks noGrp="1"/>
          </p:cNvSpPr>
          <p:nvPr>
            <p:ph sz="half" idx="2" hasCustomPrompt="1"/>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Tree>
    <p:extLst>
      <p:ext uri="{BB962C8B-B14F-4D97-AF65-F5344CB8AC3E}">
        <p14:creationId xmlns:p14="http://schemas.microsoft.com/office/powerpoint/2010/main" val="196329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Tree>
    <p:extLst>
      <p:ext uri="{BB962C8B-B14F-4D97-AF65-F5344CB8AC3E}">
        <p14:creationId xmlns:p14="http://schemas.microsoft.com/office/powerpoint/2010/main" val="1955911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Tree>
    <p:extLst>
      <p:ext uri="{BB962C8B-B14F-4D97-AF65-F5344CB8AC3E}">
        <p14:creationId xmlns:p14="http://schemas.microsoft.com/office/powerpoint/2010/main" val="54538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Редактируемый элемент</a:t>
            </a:r>
            <a:endParaRPr lang="en-US"/>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a:solidFill>
                <a:srgbClr val="0230AC"/>
              </a:solidFill>
            </a:endParaRPr>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a:solidFill>
                <a:srgbClr val="0230AC"/>
              </a:solidFill>
            </a:endParaRPr>
          </a:p>
        </p:txBody>
      </p:sp>
    </p:spTree>
    <p:extLst>
      <p:ext uri="{BB962C8B-B14F-4D97-AF65-F5344CB8AC3E}">
        <p14:creationId xmlns:p14="http://schemas.microsoft.com/office/powerpoint/2010/main" val="2782799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Город и год</a:t>
            </a:r>
            <a:endParaRPr lang="en-US"/>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a:solidFill>
                <a:srgbClr val="0230AC"/>
              </a:solidFill>
            </a:endParaRPr>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a:solidFill>
                <a:srgbClr val="0230AC"/>
              </a:solidFill>
            </a:endParaRPr>
          </a:p>
        </p:txBody>
      </p:sp>
      <p:sp>
        <p:nvSpPr>
          <p:cNvPr id="6" name="Title 1"/>
          <p:cNvSpPr>
            <a:spLocks noGrp="1"/>
          </p:cNvSpPr>
          <p:nvPr>
            <p:ph type="title" hasCustomPrompt="1"/>
          </p:nvPr>
        </p:nvSpPr>
        <p:spPr>
          <a:xfrm>
            <a:off x="1371600" y="2926326"/>
            <a:ext cx="6400800" cy="705749"/>
          </a:xfrm>
        </p:spPr>
        <p:txBody>
          <a:bodyPr anchor="b">
            <a:normAutofit/>
          </a:bodyPr>
          <a:lstStyle>
            <a:lvl1pPr algn="ctr">
              <a:defRPr sz="3200" b="0">
                <a:solidFill>
                  <a:schemeClr val="bg1"/>
                </a:solidFill>
              </a:defRPr>
            </a:lvl1pPr>
          </a:lstStyle>
          <a:p>
            <a:r>
              <a:rPr lang="ru-RU"/>
              <a:t>Название презентации</a:t>
            </a:r>
            <a:endParaRPr lang="en-US"/>
          </a:p>
        </p:txBody>
      </p:sp>
      <p:sp>
        <p:nvSpPr>
          <p:cNvPr id="10" name="Text Placeholder 5"/>
          <p:cNvSpPr>
            <a:spLocks noGrp="1"/>
          </p:cNvSpPr>
          <p:nvPr>
            <p:ph type="body" sz="quarter" idx="10" hasCustomPrompt="1"/>
          </p:nvPr>
        </p:nvSpPr>
        <p:spPr>
          <a:xfrm>
            <a:off x="1371600" y="3637205"/>
            <a:ext cx="6400800" cy="462905"/>
          </a:xfrm>
        </p:spPr>
        <p:txBody>
          <a:bodyPr>
            <a:normAutofit/>
          </a:bodyPr>
          <a:lstStyle>
            <a:lvl1pPr marL="0" indent="0" algn="ctr">
              <a:buFontTx/>
              <a:buNone/>
              <a:defRPr sz="1600" baseline="0">
                <a:solidFill>
                  <a:schemeClr val="bg1"/>
                </a:solidFill>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ru-RU"/>
              <a:t>Имя и контактные данные автора</a:t>
            </a:r>
            <a:endParaRPr lang="en-US"/>
          </a:p>
        </p:txBody>
      </p:sp>
    </p:spTree>
    <p:extLst>
      <p:ext uri="{BB962C8B-B14F-4D97-AF65-F5344CB8AC3E}">
        <p14:creationId xmlns:p14="http://schemas.microsoft.com/office/powerpoint/2010/main" val="4130845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2.png"/><Relationship Id="rId4" Type="http://schemas.openxmlformats.org/officeDocument/2006/relationships/slideLayout" Target="../slideLayouts/slideLayout20.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image" Target="../media/image2.png"/><Relationship Id="rId4" Type="http://schemas.openxmlformats.org/officeDocument/2006/relationships/slideLayout" Target="../slideLayouts/slideLayout27.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2.png"/><Relationship Id="rId4" Type="http://schemas.openxmlformats.org/officeDocument/2006/relationships/slideLayout" Target="../slideLayouts/slideLayout3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sldNum="0" hdr="0" dt="0"/>
  <p:txStyles>
    <p:titleStyle>
      <a:lvl1pPr algn="l" defTabSz="457200" rtl="0" eaLnBrk="1" latinLnBrk="0" hangingPunct="1">
        <a:spcBef>
          <a:spcPct val="0"/>
        </a:spcBef>
        <a:buNone/>
        <a:defRPr sz="32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Footer Placeholder 3"/>
          <p:cNvSpPr>
            <a:spLocks noGrp="1"/>
          </p:cNvSpPr>
          <p:nvPr>
            <p:ph type="ftr" sz="quarter" idx="3"/>
          </p:nvPr>
        </p:nvSpPr>
        <p:spPr>
          <a:xfrm>
            <a:off x="4030768" y="329462"/>
            <a:ext cx="4656032" cy="273844"/>
          </a:xfrm>
          <a:prstGeom prst="rect">
            <a:avLst/>
          </a:prstGeom>
        </p:spPr>
        <p:txBody>
          <a:bodyPr vert="horz" lIns="91440" tIns="45720" rIns="91440" bIns="45720" rtlCol="0" anchor="ctr"/>
          <a:lstStyle>
            <a:lvl1pPr algn="r">
              <a:defRPr sz="1200">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105586537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51" r:id="rId6"/>
    <p:sldLayoutId id="2147483752" r:id="rId7"/>
    <p:sldLayoutId id="2147483753" r:id="rId8"/>
    <p:sldLayoutId id="2147483754" r:id="rId9"/>
  </p:sldLayoutIdLst>
  <p:hf hdr="0" ft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2"/>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solidFill>
                <a:prstClr val="black"/>
              </a:solidFill>
            </a:endParaRPr>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Lst>
  <p:hf sldNum="0" hdr="0" dt="0"/>
  <p:txStyles>
    <p:titleStyle>
      <a:lvl1pPr algn="l" defTabSz="457200" rtl="0" eaLnBrk="1" latinLnBrk="0" hangingPunct="1">
        <a:spcBef>
          <a:spcPct val="0"/>
        </a:spcBef>
        <a:buNone/>
        <a:defRPr sz="32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solidFill>
                <a:prstClr val="black"/>
              </a:solidFill>
            </a:endParaRPr>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Lst>
  <p:hf sldNum="0" hdr="0" dt="0"/>
  <p:txStyles>
    <p:titleStyle>
      <a:lvl1pPr algn="l" defTabSz="457200" rtl="0" eaLnBrk="1" latinLnBrk="0" hangingPunct="1">
        <a:spcBef>
          <a:spcPct val="0"/>
        </a:spcBef>
        <a:buNone/>
        <a:defRPr sz="32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solidFill>
                <a:prstClr val="black"/>
              </a:solidFill>
            </a:endParaRPr>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Lst>
  <p:hf sldNum="0" hdr="0" dt="0"/>
  <p:txStyles>
    <p:titleStyle>
      <a:lvl1pPr algn="l" defTabSz="457200" rtl="0" eaLnBrk="1" latinLnBrk="0" hangingPunct="1">
        <a:spcBef>
          <a:spcPct val="0"/>
        </a:spcBef>
        <a:buNone/>
        <a:defRPr sz="32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6.w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5.wmf"/><Relationship Id="rId2" Type="http://schemas.openxmlformats.org/officeDocument/2006/relationships/notesSlide" Target="../notesSlides/notesSlide11.xml"/><Relationship Id="rId16" Type="http://schemas.openxmlformats.org/officeDocument/2006/relationships/image" Target="../media/image27.wmf"/><Relationship Id="rId1" Type="http://schemas.openxmlformats.org/officeDocument/2006/relationships/slideLayout" Target="../slideLayouts/slideLayout14.xml"/><Relationship Id="rId6" Type="http://schemas.openxmlformats.org/officeDocument/2006/relationships/image" Target="../media/image22.w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6.bin"/><Relationship Id="rId14" Type="http://schemas.openxmlformats.org/officeDocument/2006/relationships/image" Target="../media/image26.wmf"/></Relationships>
</file>

<file path=ppt/slides/_rels/slide1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hyperlink" Target="https://leonardoaraujosantos.gitbooks.io/artificial-inteligenc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folders/1mps-_1bN0FckoKbvBi1DI85LElVdVGVu?usp=sharing"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drive/folders/1mps-_1bN0FckoKbvBi1DI85LElVdVGVu?usp=sharing"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drive/folders/1mps-_1bN0FckoKbvBi1DI85LElVdVGVu?usp=sharing"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drive.google.com/drive/folders/1mps-_1bN0FckoKbvBi1DI85LElVdVGVu?usp=sharing"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forms.gle/QAEm3iTQG2WFLFcs6"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88B658A6-FDFA-42BF-B99B-47B4793CEA15}"/>
              </a:ext>
            </a:extLst>
          </p:cNvPr>
          <p:cNvSpPr/>
          <p:nvPr/>
        </p:nvSpPr>
        <p:spPr>
          <a:xfrm>
            <a:off x="2438400" y="4077385"/>
            <a:ext cx="4572000" cy="369332"/>
          </a:xfrm>
          <a:prstGeom prst="rect">
            <a:avLst/>
          </a:prstGeom>
        </p:spPr>
        <p:txBody>
          <a:bodyPr>
            <a:spAutoFit/>
          </a:bodyPr>
          <a:lstStyle/>
          <a:p>
            <a:pPr algn="ctr"/>
            <a:r>
              <a:rPr lang="ru-RU" sz="1800" dirty="0" err="1">
                <a:solidFill>
                  <a:schemeClr val="bg1"/>
                </a:solidFill>
                <a:ea typeface="+mn-lt"/>
                <a:cs typeface="+mn-lt"/>
              </a:rPr>
              <a:t>Teaching</a:t>
            </a:r>
            <a:r>
              <a:rPr lang="ru-RU" sz="1800" dirty="0">
                <a:solidFill>
                  <a:schemeClr val="bg1"/>
                </a:solidFill>
                <a:ea typeface="+mn-lt"/>
                <a:cs typeface="+mn-lt"/>
              </a:rPr>
              <a:t> </a:t>
            </a:r>
            <a:r>
              <a:rPr lang="ru-RU" sz="1800" dirty="0" err="1">
                <a:solidFill>
                  <a:schemeClr val="bg1"/>
                </a:solidFill>
                <a:ea typeface="+mn-lt"/>
                <a:cs typeface="+mn-lt"/>
              </a:rPr>
              <a:t>Assistant</a:t>
            </a:r>
            <a:r>
              <a:rPr lang="ru-RU" sz="1800" dirty="0">
                <a:solidFill>
                  <a:schemeClr val="bg1"/>
                </a:solidFill>
                <a:ea typeface="+mn-lt"/>
                <a:cs typeface="+mn-lt"/>
              </a:rPr>
              <a:t> </a:t>
            </a:r>
            <a:r>
              <a:rPr lang="ru-RU" sz="1800" dirty="0" err="1">
                <a:solidFill>
                  <a:schemeClr val="bg1"/>
                </a:solidFill>
                <a:ea typeface="+mn-lt"/>
                <a:cs typeface="+mn-lt"/>
              </a:rPr>
              <a:t>Irina</a:t>
            </a:r>
            <a:r>
              <a:rPr lang="ru-RU" sz="1800" dirty="0">
                <a:solidFill>
                  <a:schemeClr val="bg1"/>
                </a:solidFill>
                <a:ea typeface="+mn-lt"/>
                <a:cs typeface="+mn-lt"/>
              </a:rPr>
              <a:t> Deeva, </a:t>
            </a:r>
            <a:r>
              <a:rPr lang="en-US" sz="1800" dirty="0">
                <a:solidFill>
                  <a:schemeClr val="bg1"/>
                </a:solidFill>
                <a:ea typeface="+mn-lt"/>
                <a:cs typeface="+mn-lt"/>
              </a:rPr>
              <a:t>researcher</a:t>
            </a:r>
            <a:endParaRPr lang="pl-PL" dirty="0">
              <a:solidFill>
                <a:schemeClr val="bg1"/>
              </a:solidFill>
              <a:ea typeface="+mn-lt"/>
              <a:cs typeface="+mn-lt"/>
            </a:endParaRPr>
          </a:p>
        </p:txBody>
      </p:sp>
      <p:sp>
        <p:nvSpPr>
          <p:cNvPr id="3" name="Заголовок 2">
            <a:extLst>
              <a:ext uri="{FF2B5EF4-FFF2-40B4-BE49-F238E27FC236}">
                <a16:creationId xmlns:a16="http://schemas.microsoft.com/office/drawing/2014/main" id="{C85E9B0C-4300-49A7-976A-01C3D80CF336}"/>
              </a:ext>
            </a:extLst>
          </p:cNvPr>
          <p:cNvSpPr>
            <a:spLocks noGrp="1"/>
          </p:cNvSpPr>
          <p:nvPr>
            <p:ph type="title"/>
          </p:nvPr>
        </p:nvSpPr>
        <p:spPr>
          <a:xfrm>
            <a:off x="1119187" y="2218875"/>
            <a:ext cx="6905625" cy="705749"/>
          </a:xfrm>
        </p:spPr>
        <p:txBody>
          <a:bodyPr>
            <a:normAutofit fontScale="90000"/>
          </a:bodyPr>
          <a:lstStyle/>
          <a:p>
            <a:r>
              <a:rPr lang="en-US" dirty="0"/>
              <a:t>Analysis of a multivariate random variable</a:t>
            </a:r>
            <a:br>
              <a:rPr lang="ru-RU" dirty="0"/>
            </a:br>
            <a:r>
              <a:rPr lang="en-US" dirty="0"/>
              <a:t>Workshop 2</a:t>
            </a: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12">
            <a:extLst>
              <a:ext uri="{FF2B5EF4-FFF2-40B4-BE49-F238E27FC236}">
                <a16:creationId xmlns:a16="http://schemas.microsoft.com/office/drawing/2014/main" id="{A4D069AE-030D-42E0-9CC5-2E5EF49279A5}"/>
              </a:ext>
            </a:extLst>
          </p:cNvPr>
          <p:cNvSpPr/>
          <p:nvPr/>
        </p:nvSpPr>
        <p:spPr>
          <a:xfrm>
            <a:off x="0" y="4236481"/>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23554" name="TextBox 16"/>
          <p:cNvSpPr txBox="1">
            <a:spLocks noChangeArrowheads="1"/>
          </p:cNvSpPr>
          <p:nvPr/>
        </p:nvSpPr>
        <p:spPr bwMode="auto">
          <a:xfrm>
            <a:off x="-85207" y="146033"/>
            <a:ext cx="4890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ru-RU" b="1">
                <a:solidFill>
                  <a:srgbClr val="0230AC"/>
                </a:solidFill>
                <a:latin typeface="Calibri"/>
                <a:cs typeface="Calibri"/>
              </a:rPr>
              <a:t>Conditional moments of bivariate RV</a:t>
            </a:r>
            <a:endParaRPr lang="ru-RU" altLang="ru-RU" b="1">
              <a:solidFill>
                <a:srgbClr val="0230AC"/>
              </a:solidFill>
              <a:latin typeface="Calibri"/>
              <a:cs typeface="Calibri"/>
            </a:endParaRPr>
          </a:p>
        </p:txBody>
      </p:sp>
      <p:sp>
        <p:nvSpPr>
          <p:cNvPr id="23555" name="TextBox 7"/>
          <p:cNvSpPr txBox="1">
            <a:spLocks noChangeArrowheads="1"/>
          </p:cNvSpPr>
          <p:nvPr/>
        </p:nvSpPr>
        <p:spPr bwMode="auto">
          <a:xfrm>
            <a:off x="1223963" y="459304"/>
            <a:ext cx="65889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ru-RU" altLang="ru-RU" sz="2000">
              <a:solidFill>
                <a:srgbClr val="0230AC"/>
              </a:solidFill>
              <a:latin typeface="Calibri"/>
              <a:cs typeface="Calibri"/>
            </a:endParaRPr>
          </a:p>
        </p:txBody>
      </p:sp>
      <p:sp>
        <p:nvSpPr>
          <p:cNvPr id="23556" name="Rectangle 2"/>
          <p:cNvSpPr>
            <a:spLocks noChangeArrowheads="1"/>
          </p:cNvSpPr>
          <p:nvPr/>
        </p:nvSpPr>
        <p:spPr bwMode="auto">
          <a:xfrm>
            <a:off x="1143001"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ru-RU" altLang="ru-RU" sz="2000">
              <a:solidFill>
                <a:srgbClr val="0230AC"/>
              </a:solidFill>
              <a:latin typeface="Calibri"/>
              <a:cs typeface="Calibri"/>
            </a:endParaRPr>
          </a:p>
        </p:txBody>
      </p:sp>
      <p:graphicFrame>
        <p:nvGraphicFramePr>
          <p:cNvPr id="23557" name="Object 1"/>
          <p:cNvGraphicFramePr>
            <a:graphicFrameLocks noChangeAspect="1"/>
          </p:cNvGraphicFramePr>
          <p:nvPr/>
        </p:nvGraphicFramePr>
        <p:xfrm>
          <a:off x="998158" y="771403"/>
          <a:ext cx="3607594" cy="923925"/>
        </p:xfrm>
        <a:graphic>
          <a:graphicData uri="http://schemas.openxmlformats.org/presentationml/2006/ole">
            <mc:AlternateContent xmlns:mc="http://schemas.openxmlformats.org/markup-compatibility/2006">
              <mc:Choice xmlns:v="urn:schemas-microsoft-com:vml" Requires="v">
                <p:oleObj name="Уравнение" r:id="rId4" imgW="1777680" imgH="469800" progId="Equation.3">
                  <p:embed/>
                </p:oleObj>
              </mc:Choice>
              <mc:Fallback>
                <p:oleObj name="Уравнение" r:id="rId4" imgW="1777680" imgH="469800" progId="Equation.3">
                  <p:embed/>
                  <p:pic>
                    <p:nvPicPr>
                      <p:cNvPr id="2355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158" y="771403"/>
                        <a:ext cx="3607594"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8" name="TextBox 15"/>
          <p:cNvSpPr txBox="1">
            <a:spLocks noChangeArrowheads="1"/>
          </p:cNvSpPr>
          <p:nvPr/>
        </p:nvSpPr>
        <p:spPr bwMode="auto">
          <a:xfrm>
            <a:off x="-43396" y="572702"/>
            <a:ext cx="642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ru-RU" sz="2000" b="1">
                <a:solidFill>
                  <a:srgbClr val="0230AC"/>
                </a:solidFill>
                <a:latin typeface="Calibri"/>
                <a:cs typeface="Calibri"/>
              </a:rPr>
              <a:t>Conditional mathematical expectation – regression</a:t>
            </a:r>
            <a:endParaRPr lang="ru-RU" altLang="ru-RU" sz="2000" b="1">
              <a:solidFill>
                <a:srgbClr val="0230AC"/>
              </a:solidFill>
              <a:latin typeface="Calibri"/>
              <a:cs typeface="Calibri"/>
            </a:endParaRPr>
          </a:p>
        </p:txBody>
      </p:sp>
      <p:graphicFrame>
        <p:nvGraphicFramePr>
          <p:cNvPr id="23559" name="Object 4"/>
          <p:cNvGraphicFramePr>
            <a:graphicFrameLocks noChangeAspect="1"/>
          </p:cNvGraphicFramePr>
          <p:nvPr/>
        </p:nvGraphicFramePr>
        <p:xfrm>
          <a:off x="2087166" y="1985686"/>
          <a:ext cx="4927997" cy="871538"/>
        </p:xfrm>
        <a:graphic>
          <a:graphicData uri="http://schemas.openxmlformats.org/presentationml/2006/ole">
            <mc:AlternateContent xmlns:mc="http://schemas.openxmlformats.org/markup-compatibility/2006">
              <mc:Choice xmlns:v="urn:schemas-microsoft-com:vml" Requires="v">
                <p:oleObj name="Уравнение" r:id="rId6" imgW="2577960" imgH="469800" progId="Equation.3">
                  <p:embed/>
                </p:oleObj>
              </mc:Choice>
              <mc:Fallback>
                <p:oleObj name="Уравнение" r:id="rId6" imgW="2577960" imgH="469800" progId="Equation.3">
                  <p:embed/>
                  <p:pic>
                    <p:nvPicPr>
                      <p:cNvPr id="2355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7166" y="1985686"/>
                        <a:ext cx="492799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0" name="TextBox 13"/>
          <p:cNvSpPr txBox="1">
            <a:spLocks noChangeArrowheads="1"/>
          </p:cNvSpPr>
          <p:nvPr/>
        </p:nvSpPr>
        <p:spPr bwMode="auto">
          <a:xfrm>
            <a:off x="-2381" y="1698745"/>
            <a:ext cx="77604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ru-RU" sz="2000" b="1">
                <a:solidFill>
                  <a:srgbClr val="0230AC"/>
                </a:solidFill>
                <a:latin typeface="Calibri"/>
                <a:cs typeface="Calibri"/>
              </a:rPr>
              <a:t>Conditional variance – (in Russian – </a:t>
            </a:r>
            <a:r>
              <a:rPr lang="ru-RU" altLang="ru-RU" sz="2000" b="1" err="1">
                <a:solidFill>
                  <a:srgbClr val="0230AC"/>
                </a:solidFill>
                <a:latin typeface="Calibri"/>
                <a:cs typeface="Calibri"/>
              </a:rPr>
              <a:t>скедастическая</a:t>
            </a:r>
            <a:r>
              <a:rPr lang="ru-RU" altLang="ru-RU" sz="2000" b="1">
                <a:solidFill>
                  <a:srgbClr val="0230AC"/>
                </a:solidFill>
                <a:latin typeface="Calibri"/>
                <a:cs typeface="Calibri"/>
              </a:rPr>
              <a:t> кривая)</a:t>
            </a:r>
          </a:p>
        </p:txBody>
      </p:sp>
      <p:pic>
        <p:nvPicPr>
          <p:cNvPr id="23561" name="Рисунок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516295" y="3044646"/>
            <a:ext cx="4419083" cy="178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Прямоугольник 1">
            <a:extLst>
              <a:ext uri="{FF2B5EF4-FFF2-40B4-BE49-F238E27FC236}">
                <a16:creationId xmlns:a16="http://schemas.microsoft.com/office/drawing/2014/main" id="{50C3EF94-5269-4F2C-8C94-2724E1C49443}"/>
              </a:ext>
            </a:extLst>
          </p:cNvPr>
          <p:cNvSpPr/>
          <p:nvPr/>
        </p:nvSpPr>
        <p:spPr>
          <a:xfrm>
            <a:off x="4296877" y="660108"/>
            <a:ext cx="1160455" cy="2459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solidFill>
                <a:srgbClr val="0230AC"/>
              </a:solidFill>
            </a:endParaRPr>
          </a:p>
        </p:txBody>
      </p:sp>
      <p:cxnSp>
        <p:nvCxnSpPr>
          <p:cNvPr id="4" name="Прямая со стрелкой 3">
            <a:extLst>
              <a:ext uri="{FF2B5EF4-FFF2-40B4-BE49-F238E27FC236}">
                <a16:creationId xmlns:a16="http://schemas.microsoft.com/office/drawing/2014/main" id="{EA61E17C-F4AB-4935-B0CE-2B04321A2519}"/>
              </a:ext>
            </a:extLst>
          </p:cNvPr>
          <p:cNvCxnSpPr/>
          <p:nvPr/>
        </p:nvCxnSpPr>
        <p:spPr>
          <a:xfrm>
            <a:off x="2997536" y="3893468"/>
            <a:ext cx="1441240"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1E5ECA67-8586-4665-95DC-BDAD3E0EA24B}"/>
              </a:ext>
            </a:extLst>
          </p:cNvPr>
          <p:cNvSpPr txBox="1"/>
          <p:nvPr/>
        </p:nvSpPr>
        <p:spPr>
          <a:xfrm>
            <a:off x="109001" y="3238426"/>
            <a:ext cx="2967258" cy="923330"/>
          </a:xfrm>
          <a:prstGeom prst="rect">
            <a:avLst/>
          </a:prstGeom>
          <a:noFill/>
        </p:spPr>
        <p:txBody>
          <a:bodyPr wrap="square" rtlCol="0">
            <a:spAutoFit/>
          </a:bodyPr>
          <a:lstStyle/>
          <a:p>
            <a:r>
              <a:rPr lang="en-US" i="1"/>
              <a:t>It can be seen that conditional ME serves as </a:t>
            </a:r>
            <a:r>
              <a:rPr lang="en-US" i="1">
                <a:solidFill>
                  <a:schemeClr val="accent1"/>
                </a:solidFill>
              </a:rPr>
              <a:t>non-parametric regression</a:t>
            </a:r>
            <a:endParaRPr lang="ru-RU" i="1">
              <a:solidFill>
                <a:schemeClr val="accent1"/>
              </a:solidFill>
            </a:endParaRPr>
          </a:p>
        </p:txBody>
      </p:sp>
    </p:spTree>
    <p:extLst>
      <p:ext uri="{BB962C8B-B14F-4D97-AF65-F5344CB8AC3E}">
        <p14:creationId xmlns:p14="http://schemas.microsoft.com/office/powerpoint/2010/main" val="2494189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7"/>
          <p:cNvSpPr txBox="1">
            <a:spLocks noChangeArrowheads="1"/>
          </p:cNvSpPr>
          <p:nvPr/>
        </p:nvSpPr>
        <p:spPr bwMode="auto">
          <a:xfrm>
            <a:off x="1223963" y="338137"/>
            <a:ext cx="6588919" cy="35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sz="1725"/>
          </a:p>
        </p:txBody>
      </p:sp>
      <p:sp>
        <p:nvSpPr>
          <p:cNvPr id="11267" name="Rectangle 2"/>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sz="1350"/>
          </a:p>
        </p:txBody>
      </p:sp>
      <p:sp>
        <p:nvSpPr>
          <p:cNvPr id="11268" name="Прямоугольник 3"/>
          <p:cNvSpPr>
            <a:spLocks noChangeArrowheads="1"/>
          </p:cNvSpPr>
          <p:nvPr/>
        </p:nvSpPr>
        <p:spPr bwMode="auto">
          <a:xfrm>
            <a:off x="134541" y="844153"/>
            <a:ext cx="70294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2000" b="1" i="1">
                <a:solidFill>
                  <a:schemeClr val="accent1"/>
                </a:solidFill>
                <a:latin typeface="Calibri"/>
                <a:cs typeface="Calibri"/>
              </a:rPr>
              <a:t>Correlation</a:t>
            </a:r>
            <a:r>
              <a:rPr lang="en-US" altLang="ru-RU" sz="2000" b="1">
                <a:solidFill>
                  <a:schemeClr val="accent1"/>
                </a:solidFill>
                <a:latin typeface="Calibri"/>
                <a:cs typeface="Calibri"/>
              </a:rPr>
              <a:t> </a:t>
            </a:r>
            <a:r>
              <a:rPr lang="en-US" altLang="ru-RU" sz="2000" b="1">
                <a:latin typeface="Calibri"/>
                <a:cs typeface="Calibri"/>
              </a:rPr>
              <a:t>is a statistical relationship that can show whether and how strong linear dependency between variables is.</a:t>
            </a:r>
            <a:endParaRPr lang="ru-RU" altLang="ru-RU" sz="2000" b="1">
              <a:latin typeface="Calibri"/>
              <a:cs typeface="Calibri"/>
            </a:endParaRPr>
          </a:p>
        </p:txBody>
      </p:sp>
      <p:sp>
        <p:nvSpPr>
          <p:cNvPr id="5" name="Rectangle 2"/>
          <p:cNvSpPr txBox="1">
            <a:spLocks noChangeArrowheads="1"/>
          </p:cNvSpPr>
          <p:nvPr/>
        </p:nvSpPr>
        <p:spPr bwMode="auto">
          <a:xfrm>
            <a:off x="-224868" y="143190"/>
            <a:ext cx="6858000" cy="398860"/>
          </a:xfrm>
          <a:prstGeom prst="rect">
            <a:avLst/>
          </a:prstGeom>
          <a:noFill/>
          <a:ln w="9525">
            <a:noFill/>
            <a:miter lim="800000"/>
            <a:headEnd/>
            <a:tailEnd/>
          </a:ln>
        </p:spPr>
        <p:txBody>
          <a:bodyPr lIns="270000" anchor="ctr"/>
          <a:lstStyle/>
          <a:p>
            <a:pPr eaLnBrk="1" hangingPunct="1">
              <a:defRPr/>
            </a:pPr>
            <a:r>
              <a:rPr lang="en-US" sz="2400" b="1" kern="0">
                <a:latin typeface="+mj-lt"/>
                <a:ea typeface="+mj-ea"/>
                <a:cs typeface="+mj-cs"/>
              </a:rPr>
              <a:t>Correlation analysis. Basics</a:t>
            </a:r>
            <a:endParaRPr lang="ru-RU" sz="2400" b="1" kern="0">
              <a:latin typeface="+mj-lt"/>
              <a:ea typeface="+mj-ea"/>
              <a:cs typeface="Calibri"/>
            </a:endParaRPr>
          </a:p>
        </p:txBody>
      </p:sp>
      <p:sp>
        <p:nvSpPr>
          <p:cNvPr id="11270" name="Прямоугольник 8"/>
          <p:cNvSpPr>
            <a:spLocks noChangeArrowheads="1"/>
          </p:cNvSpPr>
          <p:nvPr/>
        </p:nvSpPr>
        <p:spPr bwMode="auto">
          <a:xfrm>
            <a:off x="168369" y="1707357"/>
            <a:ext cx="89421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2000" b="1">
                <a:solidFill>
                  <a:schemeClr val="accent1"/>
                </a:solidFill>
                <a:latin typeface="Calibri"/>
                <a:cs typeface="Calibri"/>
              </a:rPr>
              <a:t>Pair coefficient of correlation</a:t>
            </a:r>
            <a:r>
              <a:rPr lang="en-US" altLang="ru-RU" sz="2000" b="1">
                <a:latin typeface="Calibri"/>
                <a:cs typeface="Calibri"/>
              </a:rPr>
              <a:t> or Pearson's product-moment coefficient </a:t>
            </a:r>
            <a:r>
              <a:rPr lang="en-US" altLang="ru-RU" sz="2000" b="1">
                <a:latin typeface="Calibri"/>
                <a:cs typeface="Calibri"/>
                <a:sym typeface="Wingdings" panose="05000000000000000000" pitchFamily="2" charset="2"/>
              </a:rPr>
              <a:t></a:t>
            </a:r>
            <a:endParaRPr lang="en-US" altLang="ru-RU" sz="2000" b="1">
              <a:latin typeface="Calibri"/>
              <a:cs typeface="Calibri"/>
            </a:endParaRPr>
          </a:p>
          <a:p>
            <a:pPr eaLnBrk="1" hangingPunct="1"/>
            <a:endParaRPr lang="ru-RU" altLang="ru-RU" sz="2000" b="1">
              <a:latin typeface="Calibri"/>
              <a:cs typeface="Calibri"/>
            </a:endParaRPr>
          </a:p>
        </p:txBody>
      </p:sp>
      <p:sp>
        <p:nvSpPr>
          <p:cNvPr id="11272" name="TextBox 10"/>
          <p:cNvSpPr txBox="1">
            <a:spLocks noChangeArrowheads="1"/>
          </p:cNvSpPr>
          <p:nvPr/>
        </p:nvSpPr>
        <p:spPr bwMode="auto">
          <a:xfrm>
            <a:off x="168159" y="3003947"/>
            <a:ext cx="55090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ru-RU" sz="2000" b="1">
                <a:latin typeface="Calibri"/>
                <a:cs typeface="Calibri"/>
              </a:rPr>
              <a:t>Estimation of </a:t>
            </a:r>
            <a:r>
              <a:rPr lang="en-US" altLang="ru-RU" sz="2000" b="1">
                <a:solidFill>
                  <a:schemeClr val="accent1"/>
                </a:solidFill>
                <a:latin typeface="Calibri"/>
                <a:cs typeface="Calibri"/>
              </a:rPr>
              <a:t>pair coefficient of correlation: </a:t>
            </a:r>
            <a:endParaRPr lang="ru-RU" altLang="ru-RU" sz="2000" b="1">
              <a:solidFill>
                <a:schemeClr val="accent1"/>
              </a:solidFill>
              <a:latin typeface="Calibri"/>
              <a:cs typeface="Calibri"/>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59726D1-473F-4A6B-99CE-CD49704187FC}"/>
                  </a:ext>
                </a:extLst>
              </p:cNvPr>
              <p:cNvSpPr txBox="1"/>
              <p:nvPr/>
            </p:nvSpPr>
            <p:spPr>
              <a:xfrm>
                <a:off x="1143001" y="2263060"/>
                <a:ext cx="5292795" cy="582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𝑋</m:t>
                          </m:r>
                          <m:r>
                            <a:rPr lang="ru-RU" i="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𝑌</m:t>
                          </m:r>
                        </m:sub>
                      </m:sSub>
                      <m:r>
                        <a:rPr lang="ru-RU" i="0">
                          <a:solidFill>
                            <a:srgbClr val="000000"/>
                          </a:solidFill>
                          <a:latin typeface="Cambria Math" panose="02040503050406030204" pitchFamily="18" charset="0"/>
                        </a:rPr>
                        <m:t>=</m:t>
                      </m:r>
                      <m:r>
                        <m:rPr>
                          <m:sty m:val="p"/>
                        </m:rPr>
                        <a:rPr lang="en-US" b="0" i="0" smtClean="0">
                          <a:solidFill>
                            <a:srgbClr val="000000"/>
                          </a:solidFill>
                          <a:latin typeface="Cambria Math" panose="02040503050406030204" pitchFamily="18" charset="0"/>
                        </a:rPr>
                        <m:t>corr</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𝑋</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e>
                      </m:d>
                      <m:r>
                        <a:rPr lang="en-US" b="0" i="1" smtClean="0">
                          <a:solidFill>
                            <a:srgbClr val="000000"/>
                          </a:solidFill>
                          <a:latin typeface="Cambria Math" panose="02040503050406030204" pitchFamily="18" charset="0"/>
                        </a:rPr>
                        <m:t>=</m:t>
                      </m:r>
                      <m:f>
                        <m:fPr>
                          <m:ctrlPr>
                            <a:rPr lang="ru-RU" i="1">
                              <a:solidFill>
                                <a:srgbClr val="000000"/>
                              </a:solidFill>
                              <a:latin typeface="Cambria Math" panose="02040503050406030204" pitchFamily="18" charset="0"/>
                            </a:rPr>
                          </m:ctrlPr>
                        </m:fPr>
                        <m:num>
                          <m:r>
                            <m:rPr>
                              <m:sty m:val="p"/>
                            </m:rPr>
                            <a:rPr lang="ru-RU" i="0">
                              <a:solidFill>
                                <a:srgbClr val="000000"/>
                              </a:solidFill>
                              <a:latin typeface="Cambria Math" panose="02040503050406030204" pitchFamily="18" charset="0"/>
                            </a:rPr>
                            <m:t>cov</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𝑋</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𝑌</m:t>
                          </m:r>
                          <m:r>
                            <a:rPr lang="en-US" b="0" i="1" smtClean="0">
                              <a:solidFill>
                                <a:srgbClr val="000000"/>
                              </a:solidFill>
                              <a:latin typeface="Cambria Math" panose="02040503050406030204" pitchFamily="18" charset="0"/>
                            </a:rPr>
                            <m:t>)</m:t>
                          </m:r>
                        </m:num>
                        <m:den>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𝜎</m:t>
                              </m:r>
                            </m:e>
                            <m:sub>
                              <m:r>
                                <a:rPr lang="ru-RU" i="1">
                                  <a:solidFill>
                                    <a:srgbClr val="000000"/>
                                  </a:solidFill>
                                  <a:latin typeface="Cambria Math" panose="02040503050406030204" pitchFamily="18" charset="0"/>
                                </a:rPr>
                                <m:t>𝑋</m:t>
                              </m:r>
                            </m:sub>
                          </m:s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𝜎</m:t>
                              </m:r>
                            </m:e>
                            <m:sub>
                              <m:r>
                                <a:rPr lang="en-US" b="0" i="1" smtClean="0">
                                  <a:solidFill>
                                    <a:srgbClr val="000000"/>
                                  </a:solidFill>
                                  <a:latin typeface="Cambria Math" panose="02040503050406030204" pitchFamily="18" charset="0"/>
                                </a:rPr>
                                <m:t>𝑌</m:t>
                              </m:r>
                            </m:sub>
                          </m:sSub>
                        </m:den>
                      </m:f>
                      <m:r>
                        <a:rPr lang="ru-RU" i="0">
                          <a:solidFill>
                            <a:srgbClr val="000000"/>
                          </a:solidFill>
                          <a:latin typeface="Cambria Math" panose="02040503050406030204" pitchFamily="18" charset="0"/>
                        </a:rPr>
                        <m:t>=</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𝐸</m:t>
                          </m:r>
                          <m:r>
                            <a:rPr lang="en-US" b="0" i="1" smtClean="0">
                              <a:solidFill>
                                <a:srgbClr val="000000"/>
                              </a:solidFill>
                              <a:latin typeface="Cambria Math" panose="02040503050406030204" pitchFamily="18" charset="0"/>
                            </a:rPr>
                            <m:t>[</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𝑋</m:t>
                              </m:r>
                              <m:r>
                                <a:rPr lang="ru-RU" i="0">
                                  <a:solidFill>
                                    <a:srgbClr val="000000"/>
                                  </a:solidFill>
                                  <a:latin typeface="Cambria Math" panose="02040503050406030204" pitchFamily="18" charset="0"/>
                                </a:rPr>
                                <m:t>−</m:t>
                              </m:r>
                              <m:sSub>
                                <m:sSubPr>
                                  <m:ctrlPr>
                                    <a:rPr lang="en-US" i="1" smtClean="0">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𝜇</m:t>
                                  </m:r>
                                </m:e>
                                <m:sub>
                                  <m:r>
                                    <a:rPr lang="en-US" b="0" i="1" smtClean="0">
                                      <a:solidFill>
                                        <a:srgbClr val="000000"/>
                                      </a:solidFill>
                                      <a:latin typeface="Cambria Math" panose="02040503050406030204" pitchFamily="18" charset="0"/>
                                    </a:rPr>
                                    <m:t>𝑥</m:t>
                                  </m:r>
                                </m:sub>
                              </m:sSub>
                            </m:e>
                          </m:d>
                          <m:d>
                            <m:dPr>
                              <m:ctrlPr>
                                <a:rPr lang="en-US" b="0" i="1" smtClean="0">
                                  <a:solidFill>
                                    <a:srgbClr val="000000"/>
                                  </a:solidFill>
                                  <a:latin typeface="Cambria Math" panose="02040503050406030204" pitchFamily="18" charset="0"/>
                                </a:rPr>
                              </m:ctrlPr>
                            </m:dPr>
                            <m:e>
                              <m:r>
                                <m:rPr>
                                  <m:sty m:val="p"/>
                                </m:rPr>
                                <a:rPr lang="en-US" b="0" i="0" smtClean="0">
                                  <a:solidFill>
                                    <a:srgbClr val="000000"/>
                                  </a:solidFill>
                                  <a:latin typeface="Cambria Math" panose="02040503050406030204" pitchFamily="18" charset="0"/>
                                </a:rPr>
                                <m:t>Y</m:t>
                              </m:r>
                              <m:r>
                                <a:rPr lang="ru-RU">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𝜇</m:t>
                                  </m:r>
                                </m:e>
                                <m:sub>
                                  <m:r>
                                    <a:rPr lang="en-US" b="0" i="1" smtClean="0">
                                      <a:solidFill>
                                        <a:srgbClr val="000000"/>
                                      </a:solidFill>
                                      <a:latin typeface="Cambria Math" panose="02040503050406030204" pitchFamily="18" charset="0"/>
                                    </a:rPr>
                                    <m:t>𝑌</m:t>
                                  </m:r>
                                </m:sub>
                              </m:sSub>
                            </m:e>
                          </m:d>
                          <m:r>
                            <a:rPr lang="en-US" b="0" i="1" smtClean="0">
                              <a:solidFill>
                                <a:srgbClr val="000000"/>
                              </a:solidFill>
                              <a:latin typeface="Cambria Math" panose="02040503050406030204" pitchFamily="18" charset="0"/>
                            </a:rPr>
                            <m:t>]</m:t>
                          </m:r>
                        </m:num>
                        <m:den>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𝜎</m:t>
                              </m:r>
                            </m:e>
                            <m:sub>
                              <m:r>
                                <a:rPr lang="ru-RU" i="1">
                                  <a:solidFill>
                                    <a:srgbClr val="000000"/>
                                  </a:solidFill>
                                  <a:latin typeface="Cambria Math" panose="02040503050406030204" pitchFamily="18" charset="0"/>
                                </a:rPr>
                                <m:t>𝑋</m:t>
                              </m:r>
                            </m:sub>
                          </m:s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𝜎</m:t>
                              </m:r>
                            </m:e>
                            <m:sub>
                              <m:r>
                                <a:rPr lang="en-US" i="1">
                                  <a:solidFill>
                                    <a:srgbClr val="000000"/>
                                  </a:solidFill>
                                  <a:latin typeface="Cambria Math" panose="02040503050406030204" pitchFamily="18" charset="0"/>
                                </a:rPr>
                                <m:t>𝑌</m:t>
                              </m:r>
                            </m:sub>
                          </m:sSub>
                        </m:den>
                      </m:f>
                    </m:oMath>
                  </m:oMathPara>
                </a14:m>
                <a:endParaRPr lang="ru-RU">
                  <a:solidFill>
                    <a:srgbClr val="000000"/>
                  </a:solidFill>
                </a:endParaRPr>
              </a:p>
            </p:txBody>
          </p:sp>
        </mc:Choice>
        <mc:Fallback xmlns="">
          <p:sp>
            <p:nvSpPr>
              <p:cNvPr id="2" name="TextBox 1">
                <a:extLst>
                  <a:ext uri="{FF2B5EF4-FFF2-40B4-BE49-F238E27FC236}">
                    <a16:creationId xmlns:a16="http://schemas.microsoft.com/office/drawing/2014/main" id="{459726D1-473F-4A6B-99CE-CD49704187FC}"/>
                  </a:ext>
                </a:extLst>
              </p:cNvPr>
              <p:cNvSpPr txBox="1">
                <a:spLocks noRot="1" noChangeAspect="1" noMove="1" noResize="1" noEditPoints="1" noAdjustHandles="1" noChangeArrowheads="1" noChangeShapeType="1" noTextEdit="1"/>
              </p:cNvSpPr>
              <p:nvPr/>
            </p:nvSpPr>
            <p:spPr>
              <a:xfrm>
                <a:off x="1143001" y="2263060"/>
                <a:ext cx="5292795" cy="582852"/>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3C3393-D57E-4177-A1D3-41E7B34D2D3C}"/>
                  </a:ext>
                </a:extLst>
              </p:cNvPr>
              <p:cNvSpPr txBox="1"/>
              <p:nvPr/>
            </p:nvSpPr>
            <p:spPr>
              <a:xfrm>
                <a:off x="988700" y="3509776"/>
                <a:ext cx="6496907" cy="96597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0000"/>
                              </a:solidFill>
                              <a:latin typeface="Cambria Math" panose="02040503050406030204" pitchFamily="18" charset="0"/>
                            </a:rPr>
                          </m:ctrlPr>
                        </m:sSubPr>
                        <m:e>
                          <m:r>
                            <a:rPr lang="ru-RU" i="1" smtClean="0">
                              <a:solidFill>
                                <a:srgbClr val="000000"/>
                              </a:solidFill>
                              <a:latin typeface="Cambria Math" panose="02040503050406030204" pitchFamily="18" charset="0"/>
                            </a:rPr>
                            <m:t>𝑟</m:t>
                          </m:r>
                        </m:e>
                        <m:sub>
                          <m:r>
                            <a:rPr lang="ru-RU" i="1">
                              <a:solidFill>
                                <a:srgbClr val="000000"/>
                              </a:solidFill>
                              <a:latin typeface="Cambria Math" panose="02040503050406030204" pitchFamily="18" charset="0"/>
                            </a:rPr>
                            <m:t>𝑥𝑦</m:t>
                          </m:r>
                        </m:sub>
                      </m:sSub>
                      <m:r>
                        <a:rPr lang="ru-RU" i="0">
                          <a:solidFill>
                            <a:srgbClr val="000000"/>
                          </a:solidFill>
                          <a:latin typeface="Cambria Math" panose="02040503050406030204" pitchFamily="18" charset="0"/>
                        </a:rPr>
                        <m:t>=</m:t>
                      </m:r>
                      <m:f>
                        <m:fPr>
                          <m:ctrlPr>
                            <a:rPr lang="ru-RU" i="1" smtClean="0">
                              <a:solidFill>
                                <a:srgbClr val="000000"/>
                              </a:solidFill>
                              <a:latin typeface="Cambria Math" panose="02040503050406030204" pitchFamily="18" charset="0"/>
                            </a:rPr>
                          </m:ctrlPr>
                        </m:fPr>
                        <m:num>
                          <m:nary>
                            <m:naryPr>
                              <m:chr m:val="∑"/>
                              <m:limLoc m:val="undOvr"/>
                              <m:grow m:val="on"/>
                              <m:ctrlPr>
                                <a:rPr lang="ru-RU" i="1" smtClean="0">
                                  <a:solidFill>
                                    <a:srgbClr val="000000"/>
                                  </a:solidFill>
                                  <a:latin typeface="Cambria Math" panose="02040503050406030204" pitchFamily="18" charset="0"/>
                                </a:rPr>
                              </m:ctrlPr>
                            </m:naryPr>
                            <m:sub>
                              <m:r>
                                <m:rPr>
                                  <m:sty m:val="p"/>
                                </m:rPr>
                                <a:rPr lang="en-US" b="0" i="0" smtClean="0">
                                  <a:solidFill>
                                    <a:srgbClr val="000000"/>
                                  </a:solidFill>
                                  <a:latin typeface="Cambria Math" panose="02040503050406030204" pitchFamily="18" charset="0"/>
                                </a:rPr>
                                <m:t>i</m:t>
                              </m:r>
                              <m:r>
                                <a:rPr lang="ru-RU" i="0" smtClean="0">
                                  <a:solidFill>
                                    <a:srgbClr val="000000"/>
                                  </a:solidFill>
                                  <a:latin typeface="Cambria Math" panose="02040503050406030204" pitchFamily="18" charset="0"/>
                                </a:rPr>
                                <m:t>=1</m:t>
                              </m:r>
                            </m:sub>
                            <m:sup>
                              <m:r>
                                <a:rPr lang="ru-RU" i="0" smtClean="0">
                                  <a:solidFill>
                                    <a:srgbClr val="000000"/>
                                  </a:solidFill>
                                  <a:latin typeface="Cambria Math" panose="02040503050406030204" pitchFamily="18" charset="0"/>
                                </a:rPr>
                                <m:t>𝑛</m:t>
                              </m:r>
                            </m:sup>
                            <m:e>
                              <m:r>
                                <a:rPr lang="en-US" b="0" i="0"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 </m:t>
                                  </m:r>
                                </m:sub>
                              </m:sSub>
                              <m:r>
                                <a:rPr lang="en-US" b="0" i="1" smtClean="0">
                                  <a:solidFill>
                                    <a:srgbClr val="000000"/>
                                  </a:solidFill>
                                  <a:latin typeface="Cambria Math" panose="02040503050406030204" pitchFamily="18" charset="0"/>
                                </a:rPr>
                                <m:t>−</m:t>
                              </m:r>
                            </m:e>
                          </m:nary>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𝑥</m:t>
                              </m:r>
                            </m:e>
                          </m:acc>
                          <m:r>
                            <a:rPr lang="en-US" b="0" i="0"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𝑦</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acc>
                            <m:accPr>
                              <m:chr m:val="̅"/>
                              <m:ctrlPr>
                                <a:rPr lang="ru-RU" i="1">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𝑦</m:t>
                              </m:r>
                              <m:r>
                                <a:rPr lang="en-US" b="0" i="1" smtClean="0">
                                  <a:solidFill>
                                    <a:srgbClr val="000000"/>
                                  </a:solidFill>
                                  <a:latin typeface="Cambria Math" panose="02040503050406030204" pitchFamily="18" charset="0"/>
                                </a:rPr>
                                <m:t> </m:t>
                              </m:r>
                            </m:e>
                          </m:acc>
                          <m:r>
                            <a:rPr lang="en-US" b="0" i="0" smtClean="0">
                              <a:solidFill>
                                <a:srgbClr val="000000"/>
                              </a:solidFill>
                              <a:latin typeface="Cambria Math" panose="02040503050406030204" pitchFamily="18" charset="0"/>
                            </a:rPr>
                            <m:t>)</m:t>
                          </m:r>
                        </m:num>
                        <m:den>
                          <m:d>
                            <m:dPr>
                              <m:ctrlPr>
                                <a:rPr lang="en-US" b="0" i="1" smtClean="0">
                                  <a:solidFill>
                                    <a:srgbClr val="000000"/>
                                  </a:solidFill>
                                  <a:latin typeface="Cambria Math" panose="02040503050406030204" pitchFamily="18" charset="0"/>
                                </a:rPr>
                              </m:ctrlPr>
                            </m:dPr>
                            <m:e>
                              <m:r>
                                <a:rPr lang="ru-RU" i="1">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−1</m:t>
                              </m:r>
                            </m:e>
                          </m:d>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𝑠</m:t>
                              </m:r>
                            </m:e>
                            <m:sub>
                              <m:r>
                                <a:rPr lang="en-US" b="0" i="1" smtClean="0">
                                  <a:solidFill>
                                    <a:srgbClr val="000000"/>
                                  </a:solidFill>
                                  <a:latin typeface="Cambria Math" panose="02040503050406030204" pitchFamily="18" charset="0"/>
                                </a:rPr>
                                <m:t>𝑥</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𝑠</m:t>
                              </m:r>
                            </m:e>
                            <m:sub>
                              <m:r>
                                <a:rPr lang="en-US" b="0" i="1" smtClean="0">
                                  <a:solidFill>
                                    <a:srgbClr val="000000"/>
                                  </a:solidFill>
                                  <a:latin typeface="Cambria Math" panose="02040503050406030204" pitchFamily="18" charset="0"/>
                                </a:rPr>
                                <m:t>𝑦</m:t>
                              </m:r>
                            </m:sub>
                          </m:sSub>
                          <m:r>
                            <a:rPr lang="en-US" b="0" i="1" smtClean="0">
                              <a:solidFill>
                                <a:srgbClr val="000000"/>
                              </a:solidFill>
                              <a:latin typeface="Cambria Math" panose="02040503050406030204" pitchFamily="18" charset="0"/>
                            </a:rPr>
                            <m:t> </m:t>
                          </m:r>
                        </m:den>
                      </m:f>
                      <m:r>
                        <a:rPr lang="ru-RU" i="0">
                          <a:solidFill>
                            <a:srgbClr val="000000"/>
                          </a:solidFill>
                          <a:latin typeface="Cambria Math" panose="02040503050406030204" pitchFamily="18" charset="0"/>
                        </a:rPr>
                        <m:t>=</m:t>
                      </m:r>
                      <m:f>
                        <m:fPr>
                          <m:ctrlPr>
                            <a:rPr lang="ru-RU" i="1">
                              <a:solidFill>
                                <a:srgbClr val="000000"/>
                              </a:solidFill>
                              <a:latin typeface="Cambria Math" panose="02040503050406030204" pitchFamily="18" charset="0"/>
                            </a:rPr>
                          </m:ctrlPr>
                        </m:fPr>
                        <m:num>
                          <m:nary>
                            <m:naryPr>
                              <m:chr m:val="∑"/>
                              <m:limLoc m:val="undOvr"/>
                              <m:grow m:val="on"/>
                              <m:ctrlPr>
                                <a:rPr lang="ru-RU" i="1">
                                  <a:solidFill>
                                    <a:srgbClr val="000000"/>
                                  </a:solidFill>
                                  <a:latin typeface="Cambria Math" panose="02040503050406030204" pitchFamily="18" charset="0"/>
                                </a:rPr>
                              </m:ctrlPr>
                            </m:naryPr>
                            <m:sub>
                              <m:r>
                                <m:rPr>
                                  <m:sty m:val="p"/>
                                </m:rPr>
                                <a:rPr lang="en-US">
                                  <a:solidFill>
                                    <a:srgbClr val="000000"/>
                                  </a:solidFill>
                                  <a:latin typeface="Cambria Math" panose="02040503050406030204" pitchFamily="18" charset="0"/>
                                </a:rPr>
                                <m:t>i</m:t>
                              </m:r>
                              <m:r>
                                <a:rPr lang="ru-RU">
                                  <a:solidFill>
                                    <a:srgbClr val="000000"/>
                                  </a:solidFill>
                                  <a:latin typeface="Cambria Math" panose="02040503050406030204" pitchFamily="18" charset="0"/>
                                </a:rPr>
                                <m:t>=1</m:t>
                              </m:r>
                            </m:sub>
                            <m:sup>
                              <m:r>
                                <a:rPr lang="ru-RU">
                                  <a:solidFill>
                                    <a:srgbClr val="000000"/>
                                  </a:solidFill>
                                  <a:latin typeface="Cambria Math" panose="02040503050406030204" pitchFamily="18" charset="0"/>
                                </a:rPr>
                                <m:t>𝑛</m:t>
                              </m:r>
                            </m:sup>
                            <m:e>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 </m:t>
                                  </m:r>
                                </m:sub>
                              </m:sSub>
                              <m:r>
                                <a:rPr lang="en-US" i="1">
                                  <a:solidFill>
                                    <a:srgbClr val="000000"/>
                                  </a:solidFill>
                                  <a:latin typeface="Cambria Math" panose="02040503050406030204" pitchFamily="18" charset="0"/>
                                </a:rPr>
                                <m:t>−</m:t>
                              </m:r>
                            </m:e>
                          </m:nary>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𝑥</m:t>
                              </m:r>
                            </m:e>
                          </m:acc>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acc>
                            <m:accPr>
                              <m:chr m:val="̅"/>
                              <m:ctrlPr>
                                <a:rPr lang="ru-RU"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𝑦</m:t>
                              </m:r>
                              <m:r>
                                <a:rPr lang="en-US" i="1">
                                  <a:solidFill>
                                    <a:srgbClr val="000000"/>
                                  </a:solidFill>
                                  <a:latin typeface="Cambria Math" panose="02040503050406030204" pitchFamily="18" charset="0"/>
                                </a:rPr>
                                <m:t> </m:t>
                              </m:r>
                            </m:e>
                          </m:acc>
                          <m:r>
                            <a:rPr lang="en-US">
                              <a:solidFill>
                                <a:srgbClr val="000000"/>
                              </a:solidFill>
                              <a:latin typeface="Cambria Math" panose="02040503050406030204" pitchFamily="18" charset="0"/>
                            </a:rPr>
                            <m:t>)</m:t>
                          </m:r>
                        </m:num>
                        <m:den>
                          <m:rad>
                            <m:radPr>
                              <m:degHide m:val="on"/>
                              <m:ctrlPr>
                                <a:rPr lang="ru-RU" i="1">
                                  <a:solidFill>
                                    <a:srgbClr val="000000"/>
                                  </a:solidFill>
                                  <a:latin typeface="Cambria Math" panose="02040503050406030204" pitchFamily="18" charset="0"/>
                                </a:rPr>
                              </m:ctrlPr>
                            </m:radPr>
                            <m:deg/>
                            <m:e>
                              <m:nary>
                                <m:naryPr>
                                  <m:chr m:val="∑"/>
                                  <m:limLoc m:val="undOvr"/>
                                  <m:grow m:val="on"/>
                                  <m:ctrlPr>
                                    <a:rPr lang="ru-RU" i="1">
                                      <a:solidFill>
                                        <a:srgbClr val="000000"/>
                                      </a:solidFill>
                                      <a:latin typeface="Cambria Math" panose="02040503050406030204" pitchFamily="18" charset="0"/>
                                    </a:rPr>
                                  </m:ctrlPr>
                                </m:naryPr>
                                <m:sub>
                                  <m:r>
                                    <m:rPr>
                                      <m:sty m:val="p"/>
                                    </m:rPr>
                                    <a:rPr lang="en-US">
                                      <a:solidFill>
                                        <a:srgbClr val="000000"/>
                                      </a:solidFill>
                                      <a:latin typeface="Cambria Math" panose="02040503050406030204" pitchFamily="18" charset="0"/>
                                    </a:rPr>
                                    <m:t>i</m:t>
                                  </m:r>
                                  <m:r>
                                    <a:rPr lang="ru-RU">
                                      <a:solidFill>
                                        <a:srgbClr val="000000"/>
                                      </a:solidFill>
                                      <a:latin typeface="Cambria Math" panose="02040503050406030204" pitchFamily="18" charset="0"/>
                                    </a:rPr>
                                    <m:t>=1</m:t>
                                  </m:r>
                                </m:sub>
                                <m:sup>
                                  <m:r>
                                    <a:rPr lang="ru-RU">
                                      <a:solidFill>
                                        <a:srgbClr val="000000"/>
                                      </a:solidFill>
                                      <a:latin typeface="Cambria Math" panose="02040503050406030204" pitchFamily="18" charset="0"/>
                                    </a:rPr>
                                    <m:t>𝑛</m:t>
                                  </m:r>
                                </m:sup>
                                <m:e>
                                  <m:r>
                                    <a:rPr lang="ru-RU" i="1" smtClean="0">
                                      <a:solidFill>
                                        <a:srgbClr val="000000"/>
                                      </a:solidFill>
                                      <a:latin typeface="Cambria Math" panose="02040503050406030204" pitchFamily="18" charset="0"/>
                                    </a:rPr>
                                    <m:t> </m:t>
                                  </m:r>
                                  <m:sSup>
                                    <m:sSupPr>
                                      <m:ctrlPr>
                                        <a:rPr lang="en-US" i="1" smtClean="0">
                                          <a:solidFill>
                                            <a:srgbClr val="000000"/>
                                          </a:solidFill>
                                          <a:latin typeface="Cambria Math" panose="02040503050406030204" pitchFamily="18" charset="0"/>
                                        </a:rPr>
                                      </m:ctrlPr>
                                    </m:sSupPr>
                                    <m:e>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 </m:t>
                                          </m:r>
                                        </m:sub>
                                      </m:sSub>
                                      <m:r>
                                        <a:rPr lang="en-US" i="1">
                                          <a:solidFill>
                                            <a:srgbClr val="000000"/>
                                          </a:solidFill>
                                          <a:latin typeface="Cambria Math" panose="02040503050406030204" pitchFamily="18" charset="0"/>
                                        </a:rPr>
                                        <m:t>−</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𝑥</m:t>
                                          </m:r>
                                        </m:e>
                                      </m:acc>
                                      <m:r>
                                        <a:rPr lang="en-US">
                                          <a:solidFill>
                                            <a:srgbClr val="000000"/>
                                          </a:solidFill>
                                          <a:latin typeface="Cambria Math" panose="02040503050406030204" pitchFamily="18" charset="0"/>
                                        </a:rPr>
                                        <m:t>)</m:t>
                                      </m:r>
                                    </m:e>
                                    <m:sup>
                                      <m:r>
                                        <a:rPr lang="en-US" i="1" smtClean="0">
                                          <a:solidFill>
                                            <a:srgbClr val="000000"/>
                                          </a:solidFill>
                                          <a:latin typeface="Cambria Math" panose="02040503050406030204" pitchFamily="18" charset="0"/>
                                        </a:rPr>
                                        <m:t>2</m:t>
                                      </m:r>
                                    </m:sup>
                                  </m:sSup>
                                </m:e>
                              </m:nary>
                              <m:nary>
                                <m:naryPr>
                                  <m:chr m:val="∑"/>
                                  <m:limLoc m:val="undOvr"/>
                                  <m:grow m:val="on"/>
                                  <m:ctrlPr>
                                    <a:rPr lang="ru-RU" i="1">
                                      <a:solidFill>
                                        <a:srgbClr val="000000"/>
                                      </a:solidFill>
                                      <a:latin typeface="Cambria Math" panose="02040503050406030204" pitchFamily="18" charset="0"/>
                                    </a:rPr>
                                  </m:ctrlPr>
                                </m:naryPr>
                                <m:sub>
                                  <m:r>
                                    <m:rPr>
                                      <m:sty m:val="p"/>
                                    </m:rPr>
                                    <a:rPr lang="en-US">
                                      <a:solidFill>
                                        <a:srgbClr val="000000"/>
                                      </a:solidFill>
                                      <a:latin typeface="Cambria Math" panose="02040503050406030204" pitchFamily="18" charset="0"/>
                                    </a:rPr>
                                    <m:t>i</m:t>
                                  </m:r>
                                  <m:r>
                                    <a:rPr lang="ru-RU">
                                      <a:solidFill>
                                        <a:srgbClr val="000000"/>
                                      </a:solidFill>
                                      <a:latin typeface="Cambria Math" panose="02040503050406030204" pitchFamily="18" charset="0"/>
                                    </a:rPr>
                                    <m:t>=1</m:t>
                                  </m:r>
                                </m:sub>
                                <m:sup>
                                  <m:r>
                                    <a:rPr lang="ru-RU">
                                      <a:solidFill>
                                        <a:srgbClr val="000000"/>
                                      </a:solidFill>
                                      <a:latin typeface="Cambria Math" panose="02040503050406030204" pitchFamily="18" charset="0"/>
                                    </a:rPr>
                                    <m:t>𝑛</m:t>
                                  </m:r>
                                </m:sup>
                                <m:e>
                                  <m:r>
                                    <a:rPr lang="ru-RU" i="1">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r>
                                        <a:rPr lang="en-US">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𝑦</m:t>
                                          </m:r>
                                        </m:e>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 </m:t>
                                          </m:r>
                                        </m:sub>
                                      </m:sSub>
                                      <m:r>
                                        <a:rPr lang="en-US" i="1">
                                          <a:solidFill>
                                            <a:srgbClr val="000000"/>
                                          </a:solidFill>
                                          <a:latin typeface="Cambria Math" panose="02040503050406030204" pitchFamily="18" charset="0"/>
                                        </a:rPr>
                                        <m:t>−</m:t>
                                      </m:r>
                                      <m:acc>
                                        <m:accPr>
                                          <m:chr m:val="̅"/>
                                          <m:ctrlPr>
                                            <a:rPr lang="ru-RU"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𝑦</m:t>
                                          </m:r>
                                        </m:e>
                                      </m:acc>
                                      <m:r>
                                        <a:rPr lang="en-US">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e>
                              </m:nary>
                            </m:e>
                          </m:rad>
                        </m:den>
                      </m:f>
                    </m:oMath>
                  </m:oMathPara>
                </a14:m>
                <a:endParaRPr lang="ru-RU">
                  <a:solidFill>
                    <a:srgbClr val="000000"/>
                  </a:solidFill>
                </a:endParaRPr>
              </a:p>
            </p:txBody>
          </p:sp>
        </mc:Choice>
        <mc:Fallback xmlns="">
          <p:sp>
            <p:nvSpPr>
              <p:cNvPr id="3" name="TextBox 2">
                <a:extLst>
                  <a:ext uri="{FF2B5EF4-FFF2-40B4-BE49-F238E27FC236}">
                    <a16:creationId xmlns:a16="http://schemas.microsoft.com/office/drawing/2014/main" id="{CE3C3393-D57E-4177-A1D3-41E7B34D2D3C}"/>
                  </a:ext>
                </a:extLst>
              </p:cNvPr>
              <p:cNvSpPr txBox="1">
                <a:spLocks noRot="1" noChangeAspect="1" noMove="1" noResize="1" noEditPoints="1" noAdjustHandles="1" noChangeArrowheads="1" noChangeShapeType="1" noTextEdit="1"/>
              </p:cNvSpPr>
              <p:nvPr/>
            </p:nvSpPr>
            <p:spPr>
              <a:xfrm>
                <a:off x="988700" y="3509776"/>
                <a:ext cx="6496907" cy="965970"/>
              </a:xfrm>
              <a:prstGeom prst="rect">
                <a:avLst/>
              </a:prstGeom>
              <a:blipFill>
                <a:blip r:embed="rId4"/>
                <a:stretch>
                  <a:fillRect b="-633"/>
                </a:stretch>
              </a:blipFill>
            </p:spPr>
            <p:txBody>
              <a:bodyPr/>
              <a:lstStyle/>
              <a:p>
                <a:r>
                  <a:rPr lang="ru-RU">
                    <a:noFill/>
                  </a:rPr>
                  <a:t> </a:t>
                </a:r>
              </a:p>
            </p:txBody>
          </p:sp>
        </mc:Fallback>
      </mc:AlternateContent>
    </p:spTree>
    <p:extLst>
      <p:ext uri="{BB962C8B-B14F-4D97-AF65-F5344CB8AC3E}">
        <p14:creationId xmlns:p14="http://schemas.microsoft.com/office/powerpoint/2010/main" val="1652383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7"/>
          <p:cNvSpPr txBox="1">
            <a:spLocks noChangeArrowheads="1"/>
          </p:cNvSpPr>
          <p:nvPr/>
        </p:nvSpPr>
        <p:spPr bwMode="auto">
          <a:xfrm>
            <a:off x="-73959" y="145466"/>
            <a:ext cx="65889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2400" b="1">
                <a:latin typeface="Calibri"/>
                <a:cs typeface="Calibri"/>
              </a:rPr>
              <a:t>Confidence interval and significance level</a:t>
            </a:r>
            <a:endParaRPr lang="ru-RU" altLang="ru-RU" sz="2400" b="1">
              <a:latin typeface="Calibri"/>
              <a:cs typeface="Calibri"/>
            </a:endParaRPr>
          </a:p>
        </p:txBody>
      </p:sp>
      <p:sp>
        <p:nvSpPr>
          <p:cNvPr id="15363" name="Rectangle 2"/>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sz="1350">
              <a:latin typeface="Calibri"/>
              <a:cs typeface="Calibri"/>
            </a:endParaRPr>
          </a:p>
        </p:txBody>
      </p:sp>
      <p:graphicFrame>
        <p:nvGraphicFramePr>
          <p:cNvPr id="15365" name="Object 1"/>
          <p:cNvGraphicFramePr>
            <a:graphicFrameLocks noChangeAspect="1"/>
          </p:cNvGraphicFramePr>
          <p:nvPr/>
        </p:nvGraphicFramePr>
        <p:xfrm>
          <a:off x="2478867" y="959229"/>
          <a:ext cx="1835944" cy="590550"/>
        </p:xfrm>
        <a:graphic>
          <a:graphicData uri="http://schemas.openxmlformats.org/presentationml/2006/ole">
            <mc:AlternateContent xmlns:mc="http://schemas.openxmlformats.org/markup-compatibility/2006">
              <mc:Choice xmlns:v="urn:schemas-microsoft-com:vml" Requires="v">
                <p:oleObj name="Формула" r:id="rId3" imgW="1638300" imgH="520700" progId="Equation.3">
                  <p:embed/>
                </p:oleObj>
              </mc:Choice>
              <mc:Fallback>
                <p:oleObj name="Формула" r:id="rId3" imgW="1638300" imgH="520700" progId="Equation.3">
                  <p:embed/>
                  <p:pic>
                    <p:nvPicPr>
                      <p:cNvPr id="1536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8867" y="959229"/>
                        <a:ext cx="1835944"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6" name="Object 2"/>
          <p:cNvGraphicFramePr>
            <a:graphicFrameLocks noChangeAspect="1"/>
          </p:cNvGraphicFramePr>
          <p:nvPr/>
        </p:nvGraphicFramePr>
        <p:xfrm>
          <a:off x="5446577" y="1096609"/>
          <a:ext cx="1025129" cy="382191"/>
        </p:xfrm>
        <a:graphic>
          <a:graphicData uri="http://schemas.openxmlformats.org/presentationml/2006/ole">
            <mc:AlternateContent xmlns:mc="http://schemas.openxmlformats.org/markup-compatibility/2006">
              <mc:Choice xmlns:v="urn:schemas-microsoft-com:vml" Requires="v">
                <p:oleObj name="Формула" r:id="rId5" imgW="888614" imgH="291973" progId="Equation.3">
                  <p:embed/>
                </p:oleObj>
              </mc:Choice>
              <mc:Fallback>
                <p:oleObj name="Формула" r:id="rId5" imgW="888614" imgH="291973" progId="Equation.3">
                  <p:embed/>
                  <p:pic>
                    <p:nvPicPr>
                      <p:cNvPr id="1536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6577" y="1096609"/>
                        <a:ext cx="1025129" cy="382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7" name="TextBox 7"/>
          <p:cNvSpPr txBox="1">
            <a:spLocks noChangeArrowheads="1"/>
          </p:cNvSpPr>
          <p:nvPr/>
        </p:nvSpPr>
        <p:spPr bwMode="auto">
          <a:xfrm>
            <a:off x="33898" y="559645"/>
            <a:ext cx="25919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2000" b="1">
                <a:solidFill>
                  <a:schemeClr val="accent1"/>
                </a:solidFill>
                <a:latin typeface="Calibri"/>
                <a:cs typeface="Calibri"/>
              </a:rPr>
              <a:t>Correlation property:</a:t>
            </a:r>
            <a:endParaRPr lang="ru-RU" altLang="ru-RU" sz="2000" b="1">
              <a:solidFill>
                <a:schemeClr val="accent1"/>
              </a:solidFill>
              <a:latin typeface="Calibri"/>
              <a:cs typeface="Calibri"/>
            </a:endParaRPr>
          </a:p>
        </p:txBody>
      </p:sp>
      <p:sp>
        <p:nvSpPr>
          <p:cNvPr id="15368" name="TextBox 8"/>
          <p:cNvSpPr txBox="1">
            <a:spLocks noChangeArrowheads="1"/>
          </p:cNvSpPr>
          <p:nvPr/>
        </p:nvSpPr>
        <p:spPr bwMode="auto">
          <a:xfrm>
            <a:off x="1908091" y="1000642"/>
            <a:ext cx="1143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2000" b="1" i="1">
                <a:latin typeface="Calibri"/>
                <a:cs typeface="Calibri"/>
              </a:rPr>
              <a:t>If</a:t>
            </a:r>
            <a:endParaRPr lang="ru-RU" altLang="ru-RU" sz="2000" b="1" i="1">
              <a:latin typeface="Calibri"/>
              <a:cs typeface="Calibri"/>
            </a:endParaRPr>
          </a:p>
        </p:txBody>
      </p:sp>
      <p:sp>
        <p:nvSpPr>
          <p:cNvPr id="15369" name="TextBox 9"/>
          <p:cNvSpPr txBox="1">
            <a:spLocks noChangeArrowheads="1"/>
          </p:cNvSpPr>
          <p:nvPr/>
        </p:nvSpPr>
        <p:spPr bwMode="auto">
          <a:xfrm>
            <a:off x="4488657" y="1070991"/>
            <a:ext cx="13025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2000" b="1" i="1">
                <a:latin typeface="Calibri"/>
                <a:cs typeface="Calibri"/>
              </a:rPr>
              <a:t>then</a:t>
            </a:r>
            <a:endParaRPr lang="ru-RU" altLang="ru-RU" sz="2000" b="1" i="1">
              <a:latin typeface="Calibri"/>
              <a:cs typeface="Calibri"/>
            </a:endParaRPr>
          </a:p>
        </p:txBody>
      </p:sp>
      <p:sp>
        <p:nvSpPr>
          <p:cNvPr id="15370" name="TextBox 10"/>
          <p:cNvSpPr txBox="1">
            <a:spLocks noChangeArrowheads="1"/>
          </p:cNvSpPr>
          <p:nvPr/>
        </p:nvSpPr>
        <p:spPr bwMode="auto">
          <a:xfrm>
            <a:off x="36222" y="2297520"/>
            <a:ext cx="2700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2000" b="1">
                <a:solidFill>
                  <a:schemeClr val="accent1"/>
                </a:solidFill>
                <a:latin typeface="Calibri"/>
                <a:cs typeface="Calibri"/>
              </a:rPr>
              <a:t>Fisher transformation:</a:t>
            </a:r>
            <a:endParaRPr lang="ru-RU" altLang="ru-RU" sz="2000" b="1">
              <a:solidFill>
                <a:schemeClr val="accent1"/>
              </a:solidFill>
              <a:latin typeface="Calibri"/>
              <a:cs typeface="Calibri"/>
            </a:endParaRPr>
          </a:p>
        </p:txBody>
      </p:sp>
      <p:graphicFrame>
        <p:nvGraphicFramePr>
          <p:cNvPr id="15371" name="Object 3"/>
          <p:cNvGraphicFramePr>
            <a:graphicFrameLocks noChangeAspect="1"/>
          </p:cNvGraphicFramePr>
          <p:nvPr/>
        </p:nvGraphicFramePr>
        <p:xfrm>
          <a:off x="2082796" y="2738097"/>
          <a:ext cx="1724025" cy="647700"/>
        </p:xfrm>
        <a:graphic>
          <a:graphicData uri="http://schemas.openxmlformats.org/presentationml/2006/ole">
            <mc:AlternateContent xmlns:mc="http://schemas.openxmlformats.org/markup-compatibility/2006">
              <mc:Choice xmlns:v="urn:schemas-microsoft-com:vml" Requires="v">
                <p:oleObj name="Формула" r:id="rId7" imgW="1218671" imgH="545863" progId="Equation.3">
                  <p:embed/>
                </p:oleObj>
              </mc:Choice>
              <mc:Fallback>
                <p:oleObj name="Формула" r:id="rId7" imgW="1218671" imgH="545863" progId="Equation.3">
                  <p:embed/>
                  <p:pic>
                    <p:nvPicPr>
                      <p:cNvPr id="15371"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2796" y="2738097"/>
                        <a:ext cx="17240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2" name="TextBox 12"/>
          <p:cNvSpPr txBox="1">
            <a:spLocks noChangeArrowheads="1"/>
          </p:cNvSpPr>
          <p:nvPr/>
        </p:nvSpPr>
        <p:spPr bwMode="auto">
          <a:xfrm>
            <a:off x="4123758" y="2897428"/>
            <a:ext cx="3104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latin typeface="Calibri"/>
                <a:cs typeface="Calibri"/>
              </a:rPr>
              <a:t>- Normally distributed values </a:t>
            </a:r>
            <a:r>
              <a:rPr lang="en-US" altLang="ru-RU" i="1">
                <a:latin typeface="Calibri"/>
                <a:cs typeface="Calibri"/>
              </a:rPr>
              <a:t>z</a:t>
            </a:r>
            <a:endParaRPr lang="ru-RU" altLang="ru-RU" i="1">
              <a:latin typeface="Calibri"/>
              <a:cs typeface="Calibri"/>
            </a:endParaRPr>
          </a:p>
        </p:txBody>
      </p:sp>
      <p:graphicFrame>
        <p:nvGraphicFramePr>
          <p:cNvPr id="15373" name="Object 4"/>
          <p:cNvGraphicFramePr>
            <a:graphicFrameLocks noChangeAspect="1"/>
          </p:cNvGraphicFramePr>
          <p:nvPr/>
        </p:nvGraphicFramePr>
        <p:xfrm>
          <a:off x="2081816" y="3426726"/>
          <a:ext cx="1144191" cy="322660"/>
        </p:xfrm>
        <a:graphic>
          <a:graphicData uri="http://schemas.openxmlformats.org/presentationml/2006/ole">
            <mc:AlternateContent xmlns:mc="http://schemas.openxmlformats.org/markup-compatibility/2006">
              <mc:Choice xmlns:v="urn:schemas-microsoft-com:vml" Requires="v">
                <p:oleObj name="Формула" r:id="rId9" imgW="990170" imgH="279279" progId="Equation.3">
                  <p:embed/>
                </p:oleObj>
              </mc:Choice>
              <mc:Fallback>
                <p:oleObj name="Формула" r:id="rId9" imgW="990170" imgH="279279" progId="Equation.3">
                  <p:embed/>
                  <p:pic>
                    <p:nvPicPr>
                      <p:cNvPr id="15373"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1816" y="3426726"/>
                        <a:ext cx="1144191" cy="322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4" name="TextBox 14"/>
          <p:cNvSpPr txBox="1">
            <a:spLocks noChangeArrowheads="1"/>
          </p:cNvSpPr>
          <p:nvPr/>
        </p:nvSpPr>
        <p:spPr bwMode="auto">
          <a:xfrm>
            <a:off x="3889385" y="3467277"/>
            <a:ext cx="54816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1600">
                <a:latin typeface="Calibri"/>
                <a:cs typeface="Calibri"/>
              </a:rPr>
              <a:t>Practically, it could be assumed that </a:t>
            </a:r>
            <a:r>
              <a:rPr lang="en-US" altLang="ru-RU" sz="1600" i="1">
                <a:latin typeface="Calibri"/>
                <a:cs typeface="Calibri"/>
              </a:rPr>
              <a:t>r </a:t>
            </a:r>
            <a:r>
              <a:rPr lang="en-US" altLang="ru-RU" sz="1600">
                <a:latin typeface="Calibri"/>
                <a:cs typeface="Calibri"/>
              </a:rPr>
              <a:t>estimation is </a:t>
            </a:r>
            <a:r>
              <a:rPr lang="en-US" altLang="ru-RU" sz="1600" i="1">
                <a:latin typeface="Calibri"/>
                <a:cs typeface="Calibri"/>
              </a:rPr>
              <a:t>unbiased</a:t>
            </a:r>
            <a:endParaRPr lang="ru-RU" altLang="ru-RU" sz="1600" i="1">
              <a:latin typeface="Calibri"/>
              <a:cs typeface="Calibri"/>
            </a:endParaRPr>
          </a:p>
        </p:txBody>
      </p:sp>
      <p:sp>
        <p:nvSpPr>
          <p:cNvPr id="15375" name="TextBox 14"/>
          <p:cNvSpPr txBox="1">
            <a:spLocks noChangeArrowheads="1"/>
          </p:cNvSpPr>
          <p:nvPr/>
        </p:nvSpPr>
        <p:spPr bwMode="auto">
          <a:xfrm>
            <a:off x="70" y="3863234"/>
            <a:ext cx="28830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2000" b="1">
                <a:solidFill>
                  <a:schemeClr val="accent1"/>
                </a:solidFill>
                <a:latin typeface="Calibri"/>
                <a:cs typeface="Calibri"/>
              </a:rPr>
              <a:t>Confidence interval for </a:t>
            </a:r>
            <a:r>
              <a:rPr lang="el-GR" altLang="ru-RU" sz="2000" b="1">
                <a:solidFill>
                  <a:schemeClr val="accent1"/>
                </a:solidFill>
                <a:latin typeface="Calibri"/>
                <a:cs typeface="Calibri"/>
              </a:rPr>
              <a:t>ρ</a:t>
            </a:r>
            <a:r>
              <a:rPr lang="en-US" altLang="ru-RU" sz="2000" b="1">
                <a:solidFill>
                  <a:schemeClr val="accent1"/>
                </a:solidFill>
                <a:latin typeface="Calibri"/>
                <a:cs typeface="Calibri"/>
              </a:rPr>
              <a:t>:</a:t>
            </a:r>
            <a:endParaRPr lang="ru-RU" altLang="ru-RU" sz="2000" b="1">
              <a:solidFill>
                <a:schemeClr val="accent1"/>
              </a:solidFill>
              <a:latin typeface="Calibri"/>
              <a:cs typeface="Calibri"/>
            </a:endParaRPr>
          </a:p>
        </p:txBody>
      </p:sp>
      <p:graphicFrame>
        <p:nvGraphicFramePr>
          <p:cNvPr id="15376" name="Object 6"/>
          <p:cNvGraphicFramePr>
            <a:graphicFrameLocks noChangeAspect="1"/>
          </p:cNvGraphicFramePr>
          <p:nvPr/>
        </p:nvGraphicFramePr>
        <p:xfrm>
          <a:off x="2040590" y="4236936"/>
          <a:ext cx="4050506" cy="629840"/>
        </p:xfrm>
        <a:graphic>
          <a:graphicData uri="http://schemas.openxmlformats.org/presentationml/2006/ole">
            <mc:AlternateContent xmlns:mc="http://schemas.openxmlformats.org/markup-compatibility/2006">
              <mc:Choice xmlns:v="urn:schemas-microsoft-com:vml" Requires="v">
                <p:oleObj name="Формула" r:id="rId11" imgW="3708400" imgH="571500" progId="Equation.3">
                  <p:embed/>
                </p:oleObj>
              </mc:Choice>
              <mc:Fallback>
                <p:oleObj name="Формула" r:id="rId11" imgW="3708400" imgH="571500" progId="Equation.3">
                  <p:embed/>
                  <p:pic>
                    <p:nvPicPr>
                      <p:cNvPr id="1537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40590" y="4236936"/>
                        <a:ext cx="4050506" cy="62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7" name="Object 8"/>
          <p:cNvGraphicFramePr>
            <a:graphicFrameLocks noChangeAspect="1"/>
          </p:cNvGraphicFramePr>
          <p:nvPr/>
        </p:nvGraphicFramePr>
        <p:xfrm>
          <a:off x="6376257" y="4527267"/>
          <a:ext cx="111919" cy="270272"/>
        </p:xfrm>
        <a:graphic>
          <a:graphicData uri="http://schemas.openxmlformats.org/presentationml/2006/ole">
            <mc:AlternateContent xmlns:mc="http://schemas.openxmlformats.org/markup-compatibility/2006">
              <mc:Choice xmlns:v="urn:schemas-microsoft-com:vml" Requires="v">
                <p:oleObj name="Формула" r:id="rId13" imgW="88746" imgH="152136" progId="Equation.3">
                  <p:embed/>
                </p:oleObj>
              </mc:Choice>
              <mc:Fallback>
                <p:oleObj name="Формула" r:id="rId13" imgW="88746" imgH="152136" progId="Equation.3">
                  <p:embed/>
                  <p:pic>
                    <p:nvPicPr>
                      <p:cNvPr id="15377"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76257" y="4527267"/>
                        <a:ext cx="111919" cy="27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8" name="TextBox 18"/>
          <p:cNvSpPr txBox="1">
            <a:spLocks noChangeArrowheads="1"/>
          </p:cNvSpPr>
          <p:nvPr/>
        </p:nvSpPr>
        <p:spPr bwMode="auto">
          <a:xfrm>
            <a:off x="6431699" y="4465405"/>
            <a:ext cx="28622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Tx/>
              <a:buChar char="-"/>
            </a:pPr>
            <a:r>
              <a:rPr lang="en-US" altLang="ru-RU">
                <a:latin typeface="Calibri"/>
                <a:cs typeface="Calibri"/>
              </a:rPr>
              <a:t>Student  distribution</a:t>
            </a:r>
            <a:endParaRPr lang="ru-RU" altLang="ru-RU">
              <a:latin typeface="Calibri"/>
              <a:cs typeface="Calibri"/>
            </a:endParaRPr>
          </a:p>
        </p:txBody>
      </p:sp>
      <p:sp>
        <p:nvSpPr>
          <p:cNvPr id="15379" name="Прямоугольник 20"/>
          <p:cNvSpPr>
            <a:spLocks noChangeArrowheads="1"/>
          </p:cNvSpPr>
          <p:nvPr/>
        </p:nvSpPr>
        <p:spPr bwMode="auto">
          <a:xfrm>
            <a:off x="94201" y="1445751"/>
            <a:ext cx="2074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sz="2000" b="1">
                <a:solidFill>
                  <a:schemeClr val="accent1"/>
                </a:solidFill>
                <a:latin typeface="Calibri"/>
                <a:cs typeface="Calibri"/>
              </a:rPr>
              <a:t>Significance level:</a:t>
            </a:r>
            <a:endParaRPr lang="ru-RU" altLang="ru-RU" sz="2000">
              <a:solidFill>
                <a:schemeClr val="accent1"/>
              </a:solidFill>
              <a:latin typeface="Calibri"/>
              <a:cs typeface="Calibri"/>
            </a:endParaRPr>
          </a:p>
        </p:txBody>
      </p:sp>
      <p:graphicFrame>
        <p:nvGraphicFramePr>
          <p:cNvPr id="15380" name="Object 8"/>
          <p:cNvGraphicFramePr>
            <a:graphicFrameLocks noChangeAspect="1"/>
          </p:cNvGraphicFramePr>
          <p:nvPr/>
        </p:nvGraphicFramePr>
        <p:xfrm>
          <a:off x="1975930" y="1790526"/>
          <a:ext cx="2093119" cy="539354"/>
        </p:xfrm>
        <a:graphic>
          <a:graphicData uri="http://schemas.openxmlformats.org/presentationml/2006/ole">
            <mc:AlternateContent xmlns:mc="http://schemas.openxmlformats.org/markup-compatibility/2006">
              <mc:Choice xmlns:v="urn:schemas-microsoft-com:vml" Requires="v">
                <p:oleObj name="Формула" r:id="rId15" imgW="1689100" imgH="368300" progId="Equation.3">
                  <p:embed/>
                </p:oleObj>
              </mc:Choice>
              <mc:Fallback>
                <p:oleObj name="Формула" r:id="rId15" imgW="1689100" imgH="368300" progId="Equation.3">
                  <p:embed/>
                  <p:pic>
                    <p:nvPicPr>
                      <p:cNvPr id="1538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75930" y="1790526"/>
                        <a:ext cx="2093119" cy="53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 name="Прямая со стрелкой 2">
            <a:extLst>
              <a:ext uri="{FF2B5EF4-FFF2-40B4-BE49-F238E27FC236}">
                <a16:creationId xmlns:a16="http://schemas.microsoft.com/office/drawing/2014/main" id="{C640E7A2-9F9C-4EDC-8C02-ED20DC283624}"/>
              </a:ext>
            </a:extLst>
          </p:cNvPr>
          <p:cNvCxnSpPr/>
          <p:nvPr/>
        </p:nvCxnSpPr>
        <p:spPr>
          <a:xfrm>
            <a:off x="3396839" y="3673722"/>
            <a:ext cx="4099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4602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21" descr="Изображение выглядит как текст&#10;&#10;Автоматически созданное описание">
            <a:extLst>
              <a:ext uri="{FF2B5EF4-FFF2-40B4-BE49-F238E27FC236}">
                <a16:creationId xmlns:a16="http://schemas.microsoft.com/office/drawing/2014/main" id="{6D40E3F1-6158-4380-83A9-575F84D29677}"/>
              </a:ext>
            </a:extLst>
          </p:cNvPr>
          <p:cNvPicPr>
            <a:picLocks noChangeAspect="1"/>
          </p:cNvPicPr>
          <p:nvPr/>
        </p:nvPicPr>
        <p:blipFill>
          <a:blip r:embed="rId2"/>
          <a:stretch>
            <a:fillRect/>
          </a:stretch>
        </p:blipFill>
        <p:spPr>
          <a:xfrm>
            <a:off x="5884428" y="1344122"/>
            <a:ext cx="3211080" cy="2408310"/>
          </a:xfrm>
          <a:prstGeom prst="rect">
            <a:avLst/>
          </a:prstGeom>
        </p:spPr>
      </p:pic>
      <p:pic>
        <p:nvPicPr>
          <p:cNvPr id="2050" name="Picture 2" descr="https://leonardoaraujosantos.gitbooks.io/artificial-inteligence/content/image_folder_7/PCAAnimation.gif">
            <a:extLst>
              <a:ext uri="{FF2B5EF4-FFF2-40B4-BE49-F238E27FC236}">
                <a16:creationId xmlns:a16="http://schemas.microsoft.com/office/drawing/2014/main" id="{ADB0DD3F-922A-4F84-A350-14E843B056A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3822" y="2130422"/>
            <a:ext cx="6018877" cy="2407551"/>
          </a:xfrm>
          <a:prstGeom prst="rect">
            <a:avLst/>
          </a:prstGeom>
          <a:noFill/>
          <a:extLst>
            <a:ext uri="{909E8E84-426E-40DD-AFC4-6F175D3DCCD1}">
              <a14:hiddenFill xmlns:a14="http://schemas.microsoft.com/office/drawing/2010/main">
                <a:solidFill>
                  <a:srgbClr val="FFFFFF"/>
                </a:solidFill>
              </a14:hiddenFill>
            </a:ext>
          </a:extLst>
        </p:spPr>
      </p:pic>
      <p:sp>
        <p:nvSpPr>
          <p:cNvPr id="3" name="Заголовок 4">
            <a:extLst>
              <a:ext uri="{FF2B5EF4-FFF2-40B4-BE49-F238E27FC236}">
                <a16:creationId xmlns:a16="http://schemas.microsoft.com/office/drawing/2014/main" id="{1068907D-3927-4D98-90D2-326C8EEA28F7}"/>
              </a:ext>
            </a:extLst>
          </p:cNvPr>
          <p:cNvSpPr txBox="1">
            <a:spLocks/>
          </p:cNvSpPr>
          <p:nvPr/>
        </p:nvSpPr>
        <p:spPr>
          <a:xfrm>
            <a:off x="0" y="68049"/>
            <a:ext cx="6705600" cy="733425"/>
          </a:xfrm>
          <a:prstGeom prst="rect">
            <a:avLst/>
          </a:prstGeom>
        </p:spPr>
        <p:txBody>
          <a:bodyPr vert="horz" lIns="91440" tIns="45720" rIns="91440" bIns="45720" rtlCol="0" anchor="t">
            <a:normAutofit/>
          </a:bodyPr>
          <a:lstStyle>
            <a:lvl1pPr algn="l" defTabSz="457189" rtl="0" eaLnBrk="1" latinLnBrk="0" hangingPunct="1">
              <a:spcBef>
                <a:spcPct val="0"/>
              </a:spcBef>
              <a:buNone/>
              <a:defRPr sz="2700" b="1" i="0" kern="1200" baseline="0">
                <a:solidFill>
                  <a:schemeClr val="tx1"/>
                </a:solidFill>
                <a:latin typeface="+mj-lt"/>
                <a:ea typeface="+mj-ea"/>
                <a:cs typeface="+mj-cs"/>
              </a:defRPr>
            </a:lvl1pPr>
          </a:lstStyle>
          <a:p>
            <a:r>
              <a:rPr lang="en-US" sz="2000" dirty="0"/>
              <a:t>Principal component analysis</a:t>
            </a:r>
            <a:endParaRPr lang="ru-RU" sz="2000" dirty="0"/>
          </a:p>
        </p:txBody>
      </p:sp>
      <p:sp>
        <p:nvSpPr>
          <p:cNvPr id="7" name="TextBox 6">
            <a:extLst>
              <a:ext uri="{FF2B5EF4-FFF2-40B4-BE49-F238E27FC236}">
                <a16:creationId xmlns:a16="http://schemas.microsoft.com/office/drawing/2014/main" id="{8845D599-B2F1-43D8-91DB-E681F592EE87}"/>
              </a:ext>
            </a:extLst>
          </p:cNvPr>
          <p:cNvSpPr txBox="1"/>
          <p:nvPr/>
        </p:nvSpPr>
        <p:spPr>
          <a:xfrm>
            <a:off x="-42696" y="1883774"/>
            <a:ext cx="2566852" cy="338554"/>
          </a:xfrm>
          <a:prstGeom prst="rect">
            <a:avLst/>
          </a:prstGeom>
          <a:noFill/>
        </p:spPr>
        <p:txBody>
          <a:bodyPr wrap="square" rtlCol="0">
            <a:spAutoFit/>
          </a:bodyPr>
          <a:lstStyle/>
          <a:p>
            <a:r>
              <a:rPr lang="en-US" sz="1600" dirty="0"/>
              <a:t>Geometric interpretation</a:t>
            </a:r>
            <a:endParaRPr lang="ru-RU" sz="1600" dirty="0"/>
          </a:p>
        </p:txBody>
      </p:sp>
      <p:sp>
        <p:nvSpPr>
          <p:cNvPr id="2" name="Прямоугольник 1">
            <a:extLst>
              <a:ext uri="{FF2B5EF4-FFF2-40B4-BE49-F238E27FC236}">
                <a16:creationId xmlns:a16="http://schemas.microsoft.com/office/drawing/2014/main" id="{21146BA2-E5B6-4651-9676-8D53DDD1D7B3}"/>
              </a:ext>
            </a:extLst>
          </p:cNvPr>
          <p:cNvSpPr/>
          <p:nvPr/>
        </p:nvSpPr>
        <p:spPr>
          <a:xfrm>
            <a:off x="1978023" y="4415289"/>
            <a:ext cx="2851035" cy="369332"/>
          </a:xfrm>
          <a:prstGeom prst="rect">
            <a:avLst/>
          </a:prstGeom>
        </p:spPr>
        <p:txBody>
          <a:bodyPr wrap="square">
            <a:spAutoFit/>
          </a:bodyPr>
          <a:lstStyle/>
          <a:p>
            <a:r>
              <a:rPr lang="en-US" sz="900">
                <a:hlinkClick r:id="rId4"/>
              </a:rPr>
              <a:t>https://leonardoaraujosantos.gitbooks.io/artificial-inteligence/</a:t>
            </a:r>
            <a:endParaRPr lang="ru-RU" sz="900"/>
          </a:p>
        </p:txBody>
      </p:sp>
      <p:sp>
        <p:nvSpPr>
          <p:cNvPr id="4" name="TextBox 3">
            <a:extLst>
              <a:ext uri="{FF2B5EF4-FFF2-40B4-BE49-F238E27FC236}">
                <a16:creationId xmlns:a16="http://schemas.microsoft.com/office/drawing/2014/main" id="{25DF6336-EFCB-4DC5-8650-FF3DBFCC91D8}"/>
              </a:ext>
            </a:extLst>
          </p:cNvPr>
          <p:cNvSpPr txBox="1"/>
          <p:nvPr/>
        </p:nvSpPr>
        <p:spPr>
          <a:xfrm rot="16200000">
            <a:off x="998276" y="3757881"/>
            <a:ext cx="484909" cy="369332"/>
          </a:xfrm>
          <a:prstGeom prst="rect">
            <a:avLst/>
          </a:prstGeom>
          <a:noFill/>
        </p:spPr>
        <p:txBody>
          <a:bodyPr wrap="square" rtlCol="0">
            <a:spAutoFit/>
          </a:bodyPr>
          <a:lstStyle/>
          <a:p>
            <a:pPr algn="ctr"/>
            <a:r>
              <a:rPr lang="en-US" b="1">
                <a:solidFill>
                  <a:srgbClr val="000000"/>
                </a:solidFill>
              </a:rPr>
              <a:t>X</a:t>
            </a:r>
            <a:r>
              <a:rPr lang="en-US" sz="1200" b="1">
                <a:solidFill>
                  <a:srgbClr val="000000"/>
                </a:solidFill>
              </a:rPr>
              <a:t>1</a:t>
            </a:r>
            <a:endParaRPr lang="ru-RU" b="1">
              <a:solidFill>
                <a:srgbClr val="000000"/>
              </a:solidFill>
            </a:endParaRPr>
          </a:p>
        </p:txBody>
      </p:sp>
      <p:sp>
        <p:nvSpPr>
          <p:cNvPr id="10" name="TextBox 9">
            <a:extLst>
              <a:ext uri="{FF2B5EF4-FFF2-40B4-BE49-F238E27FC236}">
                <a16:creationId xmlns:a16="http://schemas.microsoft.com/office/drawing/2014/main" id="{BEA3EEF1-B7DC-4DEF-A081-4BC9AD2CD03D}"/>
              </a:ext>
            </a:extLst>
          </p:cNvPr>
          <p:cNvSpPr txBox="1"/>
          <p:nvPr/>
        </p:nvSpPr>
        <p:spPr>
          <a:xfrm>
            <a:off x="2449653" y="4833533"/>
            <a:ext cx="484909" cy="369332"/>
          </a:xfrm>
          <a:prstGeom prst="rect">
            <a:avLst/>
          </a:prstGeom>
          <a:noFill/>
        </p:spPr>
        <p:txBody>
          <a:bodyPr wrap="square" rtlCol="0">
            <a:spAutoFit/>
          </a:bodyPr>
          <a:lstStyle/>
          <a:p>
            <a:pPr algn="ctr"/>
            <a:r>
              <a:rPr lang="en-US" b="1">
                <a:solidFill>
                  <a:srgbClr val="000000"/>
                </a:solidFill>
              </a:rPr>
              <a:t>X</a:t>
            </a:r>
            <a:r>
              <a:rPr lang="en-US" sz="1200" b="1">
                <a:solidFill>
                  <a:srgbClr val="000000"/>
                </a:solidFill>
              </a:rPr>
              <a:t>2</a:t>
            </a:r>
            <a:endParaRPr lang="ru-RU" b="1">
              <a:solidFill>
                <a:srgbClr val="000000"/>
              </a:solidFill>
            </a:endParaRPr>
          </a:p>
        </p:txBody>
      </p:sp>
      <p:cxnSp>
        <p:nvCxnSpPr>
          <p:cNvPr id="11" name="Прямая соединительная линия 10">
            <a:extLst>
              <a:ext uri="{FF2B5EF4-FFF2-40B4-BE49-F238E27FC236}">
                <a16:creationId xmlns:a16="http://schemas.microsoft.com/office/drawing/2014/main" id="{AC5BC147-DD06-47D2-96E0-DF876E3A6D9D}"/>
              </a:ext>
            </a:extLst>
          </p:cNvPr>
          <p:cNvCxnSpPr/>
          <p:nvPr/>
        </p:nvCxnSpPr>
        <p:spPr>
          <a:xfrm flipV="1">
            <a:off x="1559385" y="3089178"/>
            <a:ext cx="1981200" cy="1433946"/>
          </a:xfrm>
          <a:prstGeom prst="line">
            <a:avLst/>
          </a:prstGeom>
          <a:ln w="12700">
            <a:solidFill>
              <a:srgbClr val="E507CB"/>
            </a:solidFill>
          </a:ln>
        </p:spPr>
        <p:style>
          <a:lnRef idx="2">
            <a:schemeClr val="accent1"/>
          </a:lnRef>
          <a:fillRef idx="0">
            <a:schemeClr val="accent1"/>
          </a:fillRef>
          <a:effectRef idx="1">
            <a:schemeClr val="accent1"/>
          </a:effectRef>
          <a:fontRef idx="minor">
            <a:schemeClr val="tx1"/>
          </a:fontRef>
        </p:style>
      </p:cxnSp>
      <p:cxnSp>
        <p:nvCxnSpPr>
          <p:cNvPr id="15" name="Прямая со стрелкой 14">
            <a:extLst>
              <a:ext uri="{FF2B5EF4-FFF2-40B4-BE49-F238E27FC236}">
                <a16:creationId xmlns:a16="http://schemas.microsoft.com/office/drawing/2014/main" id="{BC39B979-A563-41C8-A957-30537FEAC5E6}"/>
              </a:ext>
            </a:extLst>
          </p:cNvPr>
          <p:cNvCxnSpPr>
            <a:cxnSpLocks/>
          </p:cNvCxnSpPr>
          <p:nvPr/>
        </p:nvCxnSpPr>
        <p:spPr>
          <a:xfrm flipH="1">
            <a:off x="3375617" y="3269287"/>
            <a:ext cx="41435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F59630C-6A85-405E-892B-E39D8827459B}"/>
              </a:ext>
            </a:extLst>
          </p:cNvPr>
          <p:cNvSpPr txBox="1"/>
          <p:nvPr/>
        </p:nvSpPr>
        <p:spPr>
          <a:xfrm>
            <a:off x="3852312" y="3089178"/>
            <a:ext cx="1533816" cy="646331"/>
          </a:xfrm>
          <a:prstGeom prst="rect">
            <a:avLst/>
          </a:prstGeom>
          <a:noFill/>
        </p:spPr>
        <p:txBody>
          <a:bodyPr wrap="square" rtlCol="0">
            <a:spAutoFit/>
          </a:bodyPr>
          <a:lstStyle/>
          <a:p>
            <a:r>
              <a:rPr lang="en-US" dirty="0">
                <a:solidFill>
                  <a:srgbClr val="000000"/>
                </a:solidFill>
              </a:rPr>
              <a:t>Main component</a:t>
            </a:r>
            <a:r>
              <a:rPr lang="ru-RU" dirty="0">
                <a:solidFill>
                  <a:srgbClr val="000000"/>
                </a:solidFill>
              </a:rPr>
              <a:t> 1</a:t>
            </a:r>
          </a:p>
        </p:txBody>
      </p:sp>
      <p:sp>
        <p:nvSpPr>
          <p:cNvPr id="18" name="TextBox 17">
            <a:extLst>
              <a:ext uri="{FF2B5EF4-FFF2-40B4-BE49-F238E27FC236}">
                <a16:creationId xmlns:a16="http://schemas.microsoft.com/office/drawing/2014/main" id="{BCFA5F12-3FAC-48E4-88A1-98E3823AFC7B}"/>
              </a:ext>
            </a:extLst>
          </p:cNvPr>
          <p:cNvSpPr txBox="1"/>
          <p:nvPr/>
        </p:nvSpPr>
        <p:spPr>
          <a:xfrm>
            <a:off x="526282" y="1538026"/>
            <a:ext cx="4721222" cy="523220"/>
          </a:xfrm>
          <a:prstGeom prst="rect">
            <a:avLst/>
          </a:prstGeom>
          <a:noFill/>
        </p:spPr>
        <p:txBody>
          <a:bodyPr wrap="square" rtlCol="0">
            <a:spAutoFit/>
          </a:bodyPr>
          <a:lstStyle/>
          <a:p>
            <a:pPr algn="ctr"/>
            <a:r>
              <a:rPr lang="en-US" sz="1400" dirty="0">
                <a:solidFill>
                  <a:srgbClr val="000000"/>
                </a:solidFill>
              </a:rPr>
              <a:t>An illustration of choosing a new axis with the least sum of squares of distances to it:</a:t>
            </a:r>
            <a:endParaRPr lang="ru-RU" sz="1400" dirty="0">
              <a:solidFill>
                <a:srgbClr val="000000"/>
              </a:solidFill>
            </a:endParaRPr>
          </a:p>
        </p:txBody>
      </p:sp>
      <p:sp>
        <p:nvSpPr>
          <p:cNvPr id="19" name="TextBox 18">
            <a:extLst>
              <a:ext uri="{FF2B5EF4-FFF2-40B4-BE49-F238E27FC236}">
                <a16:creationId xmlns:a16="http://schemas.microsoft.com/office/drawing/2014/main" id="{74FB3CF6-0768-4FD8-9E1E-866F6FD0196D}"/>
              </a:ext>
            </a:extLst>
          </p:cNvPr>
          <p:cNvSpPr txBox="1"/>
          <p:nvPr/>
        </p:nvSpPr>
        <p:spPr>
          <a:xfrm>
            <a:off x="159327" y="656157"/>
            <a:ext cx="8936181" cy="646331"/>
          </a:xfrm>
          <a:prstGeom prst="rect">
            <a:avLst/>
          </a:prstGeom>
          <a:noFill/>
        </p:spPr>
        <p:txBody>
          <a:bodyPr wrap="square" rtlCol="0">
            <a:spAutoFit/>
          </a:bodyPr>
          <a:lstStyle/>
          <a:p>
            <a:r>
              <a:rPr lang="en-US" b="1" dirty="0">
                <a:solidFill>
                  <a:schemeClr val="accent1"/>
                </a:solidFill>
              </a:rPr>
              <a:t>Principal component analysis is used to reduce the dimension of data while preserving as much information as possible (in terms of variance).</a:t>
            </a:r>
            <a:endParaRPr lang="ru-RU" dirty="0"/>
          </a:p>
        </p:txBody>
      </p:sp>
      <p:sp>
        <p:nvSpPr>
          <p:cNvPr id="21" name="Прямоугольник 20">
            <a:extLst>
              <a:ext uri="{FF2B5EF4-FFF2-40B4-BE49-F238E27FC236}">
                <a16:creationId xmlns:a16="http://schemas.microsoft.com/office/drawing/2014/main" id="{2BFA0078-788E-4B1F-9627-9F1A02724D3C}"/>
              </a:ext>
            </a:extLst>
          </p:cNvPr>
          <p:cNvSpPr/>
          <p:nvPr/>
        </p:nvSpPr>
        <p:spPr>
          <a:xfrm>
            <a:off x="-185086" y="4415289"/>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cxnSp>
        <p:nvCxnSpPr>
          <p:cNvPr id="24" name="Прямая соединительная линия 23">
            <a:extLst>
              <a:ext uri="{FF2B5EF4-FFF2-40B4-BE49-F238E27FC236}">
                <a16:creationId xmlns:a16="http://schemas.microsoft.com/office/drawing/2014/main" id="{F4531005-D6B5-4DCA-A2C3-227C2E039D89}"/>
              </a:ext>
            </a:extLst>
          </p:cNvPr>
          <p:cNvCxnSpPr>
            <a:cxnSpLocks/>
          </p:cNvCxnSpPr>
          <p:nvPr/>
        </p:nvCxnSpPr>
        <p:spPr>
          <a:xfrm flipV="1">
            <a:off x="6287855" y="2516836"/>
            <a:ext cx="1884218" cy="704774"/>
          </a:xfrm>
          <a:prstGeom prst="line">
            <a:avLst/>
          </a:prstGeom>
          <a:ln w="12700">
            <a:solidFill>
              <a:srgbClr val="E507CB"/>
            </a:solidFill>
          </a:ln>
        </p:spPr>
        <p:style>
          <a:lnRef idx="2">
            <a:schemeClr val="accent1"/>
          </a:lnRef>
          <a:fillRef idx="0">
            <a:schemeClr val="accent1"/>
          </a:fillRef>
          <a:effectRef idx="1">
            <a:schemeClr val="accent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5644FC44-0C88-4784-B7BB-E9D1B877A9F3}"/>
              </a:ext>
            </a:extLst>
          </p:cNvPr>
          <p:cNvCxnSpPr/>
          <p:nvPr/>
        </p:nvCxnSpPr>
        <p:spPr>
          <a:xfrm>
            <a:off x="7105273" y="2564992"/>
            <a:ext cx="249382" cy="608462"/>
          </a:xfrm>
          <a:prstGeom prst="line">
            <a:avLst/>
          </a:prstGeom>
          <a:ln w="9525">
            <a:solidFill>
              <a:srgbClr val="E507CB"/>
            </a:solidFill>
          </a:ln>
        </p:spPr>
        <p:style>
          <a:lnRef idx="2">
            <a:schemeClr val="accent1"/>
          </a:lnRef>
          <a:fillRef idx="0">
            <a:schemeClr val="accent1"/>
          </a:fillRef>
          <a:effectRef idx="1">
            <a:schemeClr val="accent1"/>
          </a:effectRef>
          <a:fontRef idx="minor">
            <a:schemeClr val="tx1"/>
          </a:fontRef>
        </p:style>
      </p:cxnSp>
      <p:sp>
        <p:nvSpPr>
          <p:cNvPr id="29" name="Правая фигурная скобка 28">
            <a:extLst>
              <a:ext uri="{FF2B5EF4-FFF2-40B4-BE49-F238E27FC236}">
                <a16:creationId xmlns:a16="http://schemas.microsoft.com/office/drawing/2014/main" id="{0B0E5BCC-D72A-4457-B54B-0AB9BA6B4C43}"/>
              </a:ext>
            </a:extLst>
          </p:cNvPr>
          <p:cNvSpPr/>
          <p:nvPr/>
        </p:nvSpPr>
        <p:spPr>
          <a:xfrm rot="4214998">
            <a:off x="7195984" y="2060524"/>
            <a:ext cx="288575" cy="214363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a:p>
        </p:txBody>
      </p:sp>
      <p:sp>
        <p:nvSpPr>
          <p:cNvPr id="31" name="TextBox 30">
            <a:extLst>
              <a:ext uri="{FF2B5EF4-FFF2-40B4-BE49-F238E27FC236}">
                <a16:creationId xmlns:a16="http://schemas.microsoft.com/office/drawing/2014/main" id="{077F534E-3192-48AB-AF22-23C58D8D30CB}"/>
              </a:ext>
            </a:extLst>
          </p:cNvPr>
          <p:cNvSpPr txBox="1"/>
          <p:nvPr/>
        </p:nvSpPr>
        <p:spPr>
          <a:xfrm rot="20403553">
            <a:off x="7134853" y="3135426"/>
            <a:ext cx="723346" cy="369332"/>
          </a:xfrm>
          <a:prstGeom prst="rect">
            <a:avLst/>
          </a:prstGeom>
          <a:noFill/>
        </p:spPr>
        <p:txBody>
          <a:bodyPr wrap="square" rtlCol="0">
            <a:spAutoFit/>
          </a:bodyPr>
          <a:lstStyle/>
          <a:p>
            <a:r>
              <a:rPr lang="en-US" i="1" err="1">
                <a:solidFill>
                  <a:srgbClr val="000000"/>
                </a:solidFill>
              </a:rPr>
              <a:t>D</a:t>
            </a:r>
            <a:r>
              <a:rPr lang="en-US" sz="1400" i="1" err="1">
                <a:solidFill>
                  <a:srgbClr val="000000"/>
                </a:solidFill>
              </a:rPr>
              <a:t>max</a:t>
            </a:r>
            <a:endParaRPr lang="ru-RU" i="1">
              <a:solidFill>
                <a:srgbClr val="000000"/>
              </a:solidFill>
            </a:endParaRPr>
          </a:p>
        </p:txBody>
      </p:sp>
      <p:sp>
        <p:nvSpPr>
          <p:cNvPr id="2048" name="Прямоугольник 2047">
            <a:extLst>
              <a:ext uri="{FF2B5EF4-FFF2-40B4-BE49-F238E27FC236}">
                <a16:creationId xmlns:a16="http://schemas.microsoft.com/office/drawing/2014/main" id="{12F49260-7C4C-449F-AEF0-F0906C2E01F9}"/>
              </a:ext>
            </a:extLst>
          </p:cNvPr>
          <p:cNvSpPr/>
          <p:nvPr/>
        </p:nvSpPr>
        <p:spPr>
          <a:xfrm>
            <a:off x="6256887" y="3892069"/>
            <a:ext cx="3285218" cy="523220"/>
          </a:xfrm>
          <a:prstGeom prst="rect">
            <a:avLst/>
          </a:prstGeom>
        </p:spPr>
        <p:txBody>
          <a:bodyPr wrap="square">
            <a:spAutoFit/>
          </a:bodyPr>
          <a:lstStyle/>
          <a:p>
            <a:r>
              <a:rPr lang="en-US" sz="1400" u="sng" dirty="0"/>
              <a:t>Example: reducing dimensionality transactional data.</a:t>
            </a:r>
            <a:endParaRPr lang="ru-RU" sz="1400" dirty="0"/>
          </a:p>
        </p:txBody>
      </p:sp>
    </p:spTree>
    <p:extLst>
      <p:ext uri="{BB962C8B-B14F-4D97-AF65-F5344CB8AC3E}">
        <p14:creationId xmlns:p14="http://schemas.microsoft.com/office/powerpoint/2010/main" val="11837017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Прямоугольник 27">
            <a:extLst>
              <a:ext uri="{FF2B5EF4-FFF2-40B4-BE49-F238E27FC236}">
                <a16:creationId xmlns:a16="http://schemas.microsoft.com/office/drawing/2014/main" id="{17132E95-8CC4-4CE8-99EC-2F299C7C50C1}"/>
              </a:ext>
            </a:extLst>
          </p:cNvPr>
          <p:cNvSpPr/>
          <p:nvPr/>
        </p:nvSpPr>
        <p:spPr>
          <a:xfrm>
            <a:off x="42159" y="430044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3" name="Заголовок 4">
            <a:extLst>
              <a:ext uri="{FF2B5EF4-FFF2-40B4-BE49-F238E27FC236}">
                <a16:creationId xmlns:a16="http://schemas.microsoft.com/office/drawing/2014/main" id="{1068907D-3927-4D98-90D2-326C8EEA28F7}"/>
              </a:ext>
            </a:extLst>
          </p:cNvPr>
          <p:cNvSpPr txBox="1">
            <a:spLocks/>
          </p:cNvSpPr>
          <p:nvPr/>
        </p:nvSpPr>
        <p:spPr>
          <a:xfrm>
            <a:off x="0" y="88832"/>
            <a:ext cx="6302829" cy="472872"/>
          </a:xfrm>
          <a:prstGeom prst="rect">
            <a:avLst/>
          </a:prstGeom>
        </p:spPr>
        <p:txBody>
          <a:bodyPr vert="horz" lIns="91440" tIns="45720" rIns="91440" bIns="45720" rtlCol="0" anchor="t">
            <a:normAutofit/>
          </a:bodyPr>
          <a:lstStyle>
            <a:lvl1pPr algn="l" defTabSz="457189" rtl="0" eaLnBrk="1" latinLnBrk="0" hangingPunct="1">
              <a:spcBef>
                <a:spcPct val="0"/>
              </a:spcBef>
              <a:buNone/>
              <a:defRPr sz="2700" b="1" i="0" kern="1200" baseline="0">
                <a:solidFill>
                  <a:schemeClr val="tx1"/>
                </a:solidFill>
                <a:latin typeface="+mj-lt"/>
                <a:ea typeface="+mj-ea"/>
                <a:cs typeface="+mj-cs"/>
              </a:defRPr>
            </a:lvl1pPr>
          </a:lstStyle>
          <a:p>
            <a:r>
              <a:rPr lang="en-US" sz="2000" dirty="0" err="1"/>
              <a:t>tSNE</a:t>
            </a:r>
            <a:endParaRPr lang="ru-RU" sz="2000" dirty="0"/>
          </a:p>
        </p:txBody>
      </p:sp>
      <p:sp>
        <p:nvSpPr>
          <p:cNvPr id="9" name="Прямоугольник 8">
            <a:extLst>
              <a:ext uri="{FF2B5EF4-FFF2-40B4-BE49-F238E27FC236}">
                <a16:creationId xmlns:a16="http://schemas.microsoft.com/office/drawing/2014/main" id="{926D4BB5-9E22-42D8-9743-16B5332617CC}"/>
              </a:ext>
            </a:extLst>
          </p:cNvPr>
          <p:cNvSpPr/>
          <p:nvPr/>
        </p:nvSpPr>
        <p:spPr>
          <a:xfrm>
            <a:off x="60255" y="580106"/>
            <a:ext cx="5598717" cy="6463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accent1"/>
                </a:solidFill>
              </a:rPr>
              <a:t>t-SNE – (t-distributed stochastic neighbor embedding) </a:t>
            </a:r>
            <a:r>
              <a:rPr lang="ru-RU" dirty="0"/>
              <a:t>– </a:t>
            </a:r>
            <a:r>
              <a:rPr lang="en-US" dirty="0"/>
              <a:t>nonlinear dimensionality reduction algorithm.</a:t>
            </a:r>
            <a:endParaRPr lang="en-US" sz="1600" dirty="0">
              <a:solidFill>
                <a:schemeClr val="tx1"/>
              </a:solidFill>
            </a:endParaRPr>
          </a:p>
        </p:txBody>
      </p:sp>
      <p:pic>
        <p:nvPicPr>
          <p:cNvPr id="10" name="Рисунок 9">
            <a:extLst>
              <a:ext uri="{FF2B5EF4-FFF2-40B4-BE49-F238E27FC236}">
                <a16:creationId xmlns:a16="http://schemas.microsoft.com/office/drawing/2014/main" id="{7D95832D-00E1-4F46-A61A-9333299C9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972" y="776152"/>
            <a:ext cx="3311595" cy="2894517"/>
          </a:xfrm>
          <a:prstGeom prst="rect">
            <a:avLst/>
          </a:prstGeom>
        </p:spPr>
      </p:pic>
      <p:sp>
        <p:nvSpPr>
          <p:cNvPr id="11" name="Прямоугольник 10">
            <a:extLst>
              <a:ext uri="{FF2B5EF4-FFF2-40B4-BE49-F238E27FC236}">
                <a16:creationId xmlns:a16="http://schemas.microsoft.com/office/drawing/2014/main" id="{192798D5-7F6C-449B-861A-A3827FEF1762}"/>
              </a:ext>
            </a:extLst>
          </p:cNvPr>
          <p:cNvSpPr/>
          <p:nvPr/>
        </p:nvSpPr>
        <p:spPr>
          <a:xfrm>
            <a:off x="5048702" y="3621164"/>
            <a:ext cx="4053139" cy="9541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u="sng" dirty="0"/>
              <a:t>Example: Analysis of </a:t>
            </a:r>
            <a:r>
              <a:rPr lang="en-US" sz="1400" u="sng" dirty="0" err="1"/>
              <a:t>borrowersInput</a:t>
            </a:r>
            <a:r>
              <a:rPr lang="en-US" sz="1400" u="sng" dirty="0"/>
              <a:t>: 50 transaction profile </a:t>
            </a:r>
            <a:r>
              <a:rPr lang="en-US" sz="1400" u="sng" dirty="0" err="1"/>
              <a:t>parametersResult</a:t>
            </a:r>
            <a:r>
              <a:rPr lang="en-US" sz="1400" u="sng" dirty="0"/>
              <a:t>: 2D or 3D representation of compressed objects and the position of “bad” borrowers (red dots).</a:t>
            </a:r>
            <a:endParaRPr lang="en-US" sz="1400" dirty="0"/>
          </a:p>
        </p:txBody>
      </p:sp>
      <p:sp>
        <p:nvSpPr>
          <p:cNvPr id="2" name="TextBox 1">
            <a:extLst>
              <a:ext uri="{FF2B5EF4-FFF2-40B4-BE49-F238E27FC236}">
                <a16:creationId xmlns:a16="http://schemas.microsoft.com/office/drawing/2014/main" id="{20F7CA48-2008-4262-8614-6F25447587F2}"/>
              </a:ext>
            </a:extLst>
          </p:cNvPr>
          <p:cNvSpPr txBox="1"/>
          <p:nvPr/>
        </p:nvSpPr>
        <p:spPr>
          <a:xfrm>
            <a:off x="60255" y="1281889"/>
            <a:ext cx="5485539" cy="1077218"/>
          </a:xfrm>
          <a:prstGeom prst="rect">
            <a:avLst/>
          </a:prstGeom>
          <a:noFill/>
        </p:spPr>
        <p:txBody>
          <a:bodyPr wrap="square" rtlCol="0">
            <a:spAutoFit/>
          </a:bodyPr>
          <a:lstStyle/>
          <a:p>
            <a:r>
              <a:rPr lang="en-US" sz="1600" dirty="0"/>
              <a:t>Idea: the "similarity" (in the form of conditional distributions) of the points of the source and target (2D or 3D) spaces is estimated on each other, and then the similarity of these distributions is estimated, and the minimum is found.</a:t>
            </a:r>
            <a:endParaRPr lang="ru-RU" sz="1600" dirty="0"/>
          </a:p>
        </p:txBody>
      </p:sp>
      <p:pic>
        <p:nvPicPr>
          <p:cNvPr id="12" name="Рисунок 11">
            <a:extLst>
              <a:ext uri="{FF2B5EF4-FFF2-40B4-BE49-F238E27FC236}">
                <a16:creationId xmlns:a16="http://schemas.microsoft.com/office/drawing/2014/main" id="{77430951-2596-485A-B039-31EA50845B92}"/>
              </a:ext>
            </a:extLst>
          </p:cNvPr>
          <p:cNvPicPr>
            <a:picLocks noChangeAspect="1"/>
          </p:cNvPicPr>
          <p:nvPr/>
        </p:nvPicPr>
        <p:blipFill>
          <a:blip r:embed="rId4"/>
          <a:stretch>
            <a:fillRect/>
          </a:stretch>
        </p:blipFill>
        <p:spPr>
          <a:xfrm>
            <a:off x="1226518" y="2571750"/>
            <a:ext cx="3516186" cy="2516018"/>
          </a:xfrm>
          <a:prstGeom prst="rect">
            <a:avLst/>
          </a:prstGeom>
        </p:spPr>
      </p:pic>
      <p:sp>
        <p:nvSpPr>
          <p:cNvPr id="13" name="Овал 12">
            <a:extLst>
              <a:ext uri="{FF2B5EF4-FFF2-40B4-BE49-F238E27FC236}">
                <a16:creationId xmlns:a16="http://schemas.microsoft.com/office/drawing/2014/main" id="{34BBFC9D-9506-44C4-8FDC-C3009BC23832}"/>
              </a:ext>
            </a:extLst>
          </p:cNvPr>
          <p:cNvSpPr/>
          <p:nvPr/>
        </p:nvSpPr>
        <p:spPr>
          <a:xfrm>
            <a:off x="3070224" y="2571750"/>
            <a:ext cx="715716" cy="509830"/>
          </a:xfrm>
          <a:prstGeom prst="ellipse">
            <a:avLst/>
          </a:prstGeom>
          <a:noFill/>
          <a:ln w="381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cxnSp>
        <p:nvCxnSpPr>
          <p:cNvPr id="14" name="Прямая со стрелкой 13">
            <a:extLst>
              <a:ext uri="{FF2B5EF4-FFF2-40B4-BE49-F238E27FC236}">
                <a16:creationId xmlns:a16="http://schemas.microsoft.com/office/drawing/2014/main" id="{CAD040BD-B209-470E-8394-07D03FE357DE}"/>
              </a:ext>
            </a:extLst>
          </p:cNvPr>
          <p:cNvCxnSpPr>
            <a:cxnSpLocks/>
          </p:cNvCxnSpPr>
          <p:nvPr/>
        </p:nvCxnSpPr>
        <p:spPr>
          <a:xfrm>
            <a:off x="3852647" y="2803808"/>
            <a:ext cx="405028"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E9DE332-18F8-4B32-813C-43F5D48058F4}"/>
              </a:ext>
            </a:extLst>
          </p:cNvPr>
          <p:cNvSpPr txBox="1"/>
          <p:nvPr/>
        </p:nvSpPr>
        <p:spPr>
          <a:xfrm>
            <a:off x="4206567" y="2319640"/>
            <a:ext cx="1224058" cy="1015663"/>
          </a:xfrm>
          <a:prstGeom prst="rect">
            <a:avLst/>
          </a:prstGeom>
          <a:noFill/>
        </p:spPr>
        <p:txBody>
          <a:bodyPr wrap="square" rtlCol="0">
            <a:spAutoFit/>
          </a:bodyPr>
          <a:lstStyle/>
          <a:p>
            <a:pPr algn="ctr"/>
            <a:r>
              <a:rPr lang="en-US" sz="1200" dirty="0"/>
              <a:t>Cluster “Low spending and no credit history”</a:t>
            </a:r>
          </a:p>
          <a:p>
            <a:pPr algn="ctr"/>
            <a:r>
              <a:rPr lang="en-US" sz="1200" dirty="0"/>
              <a:t>The share of “bad” - 6%</a:t>
            </a:r>
            <a:endParaRPr lang="ru-RU" sz="1200" b="1" dirty="0"/>
          </a:p>
        </p:txBody>
      </p:sp>
      <p:sp>
        <p:nvSpPr>
          <p:cNvPr id="16" name="Овал 15">
            <a:extLst>
              <a:ext uri="{FF2B5EF4-FFF2-40B4-BE49-F238E27FC236}">
                <a16:creationId xmlns:a16="http://schemas.microsoft.com/office/drawing/2014/main" id="{3B8460A3-BF74-40A0-BC70-E1F4A47AB4D2}"/>
              </a:ext>
            </a:extLst>
          </p:cNvPr>
          <p:cNvSpPr/>
          <p:nvPr/>
        </p:nvSpPr>
        <p:spPr>
          <a:xfrm>
            <a:off x="3263845" y="3587148"/>
            <a:ext cx="1464466" cy="1237584"/>
          </a:xfrm>
          <a:prstGeom prst="ellipse">
            <a:avLst/>
          </a:prstGeom>
          <a:noFill/>
          <a:ln w="381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cxnSp>
        <p:nvCxnSpPr>
          <p:cNvPr id="17" name="Прямая со стрелкой 16">
            <a:extLst>
              <a:ext uri="{FF2B5EF4-FFF2-40B4-BE49-F238E27FC236}">
                <a16:creationId xmlns:a16="http://schemas.microsoft.com/office/drawing/2014/main" id="{E97510F1-691D-470E-8138-11FA8346E1F4}"/>
              </a:ext>
            </a:extLst>
          </p:cNvPr>
          <p:cNvCxnSpPr>
            <a:cxnSpLocks/>
          </p:cNvCxnSpPr>
          <p:nvPr/>
        </p:nvCxnSpPr>
        <p:spPr>
          <a:xfrm flipH="1">
            <a:off x="3000137" y="4565904"/>
            <a:ext cx="302553" cy="1606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F7D4098-A02E-448D-A457-9A6F26D7AB49}"/>
              </a:ext>
            </a:extLst>
          </p:cNvPr>
          <p:cNvSpPr txBox="1"/>
          <p:nvPr/>
        </p:nvSpPr>
        <p:spPr>
          <a:xfrm>
            <a:off x="1346351" y="4187351"/>
            <a:ext cx="1830208" cy="646331"/>
          </a:xfrm>
          <a:prstGeom prst="rect">
            <a:avLst/>
          </a:prstGeom>
          <a:noFill/>
        </p:spPr>
        <p:txBody>
          <a:bodyPr wrap="square" rtlCol="0">
            <a:spAutoFit/>
          </a:bodyPr>
          <a:lstStyle/>
          <a:p>
            <a:pPr algn="ctr"/>
            <a:r>
              <a:rPr lang="en-US" sz="1200" dirty="0"/>
              <a:t>Cluster “Borrowers with a credit history”</a:t>
            </a:r>
          </a:p>
          <a:p>
            <a:pPr algn="ctr"/>
            <a:r>
              <a:rPr lang="en-US" sz="1200" dirty="0"/>
              <a:t>The share of “bad” - 3%</a:t>
            </a:r>
            <a:endParaRPr lang="ru-RU" sz="1200" b="1" dirty="0"/>
          </a:p>
        </p:txBody>
      </p:sp>
      <p:sp>
        <p:nvSpPr>
          <p:cNvPr id="19" name="Овал 18">
            <a:extLst>
              <a:ext uri="{FF2B5EF4-FFF2-40B4-BE49-F238E27FC236}">
                <a16:creationId xmlns:a16="http://schemas.microsoft.com/office/drawing/2014/main" id="{F8C529D2-A4E5-49D6-9434-9B90B49A451A}"/>
              </a:ext>
            </a:extLst>
          </p:cNvPr>
          <p:cNvSpPr/>
          <p:nvPr/>
        </p:nvSpPr>
        <p:spPr>
          <a:xfrm>
            <a:off x="1536751" y="3094785"/>
            <a:ext cx="1055223" cy="1004480"/>
          </a:xfrm>
          <a:prstGeom prst="ellipse">
            <a:avLst/>
          </a:prstGeom>
          <a:noFill/>
          <a:ln w="381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cxnSp>
        <p:nvCxnSpPr>
          <p:cNvPr id="20" name="Прямая со стрелкой 19">
            <a:extLst>
              <a:ext uri="{FF2B5EF4-FFF2-40B4-BE49-F238E27FC236}">
                <a16:creationId xmlns:a16="http://schemas.microsoft.com/office/drawing/2014/main" id="{6C2A0490-F31F-4689-BE7D-1674E47A4E74}"/>
              </a:ext>
            </a:extLst>
          </p:cNvPr>
          <p:cNvCxnSpPr>
            <a:cxnSpLocks/>
          </p:cNvCxnSpPr>
          <p:nvPr/>
        </p:nvCxnSpPr>
        <p:spPr>
          <a:xfrm flipV="1">
            <a:off x="1087041" y="3436098"/>
            <a:ext cx="419818" cy="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0C27E5B-9E14-4A77-B607-BD8C14A3C21E}"/>
              </a:ext>
            </a:extLst>
          </p:cNvPr>
          <p:cNvSpPr txBox="1"/>
          <p:nvPr/>
        </p:nvSpPr>
        <p:spPr>
          <a:xfrm>
            <a:off x="141403" y="2812195"/>
            <a:ext cx="1055223" cy="830997"/>
          </a:xfrm>
          <a:prstGeom prst="rect">
            <a:avLst/>
          </a:prstGeom>
          <a:noFill/>
        </p:spPr>
        <p:txBody>
          <a:bodyPr wrap="square" rtlCol="0">
            <a:spAutoFit/>
          </a:bodyPr>
          <a:lstStyle/>
          <a:p>
            <a:pPr algn="ctr"/>
            <a:r>
              <a:rPr lang="en-US" sz="1200" dirty="0"/>
              <a:t>First Credit Cluster</a:t>
            </a:r>
          </a:p>
          <a:p>
            <a:pPr algn="ctr"/>
            <a:r>
              <a:rPr lang="en-US" sz="1200" dirty="0"/>
              <a:t>The share of “bad” - 3%</a:t>
            </a:r>
            <a:endParaRPr lang="ru-RU" sz="1200" b="1" dirty="0"/>
          </a:p>
        </p:txBody>
      </p:sp>
    </p:spTree>
    <p:extLst>
      <p:ext uri="{BB962C8B-B14F-4D97-AF65-F5344CB8AC3E}">
        <p14:creationId xmlns:p14="http://schemas.microsoft.com/office/powerpoint/2010/main" val="355699648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8D1EAF28-AD41-4C48-9121-6166A62E8693}"/>
              </a:ext>
            </a:extLst>
          </p:cNvPr>
          <p:cNvSpPr/>
          <p:nvPr/>
        </p:nvSpPr>
        <p:spPr>
          <a:xfrm>
            <a:off x="66857" y="4289796"/>
            <a:ext cx="2910320" cy="7512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ru-RU"/>
          </a:p>
        </p:txBody>
      </p:sp>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636"/>
            <a:ext cx="8229600" cy="620483"/>
          </a:xfrm>
        </p:spPr>
        <p:txBody>
          <a:bodyPr>
            <a:normAutofit/>
          </a:bodyPr>
          <a:lstStyle/>
          <a:p>
            <a:r>
              <a:rPr lang="en-US" sz="2800" dirty="0"/>
              <a:t>Example in Python</a:t>
            </a:r>
            <a:endParaRPr lang="ru-RU" sz="2800" dirty="0"/>
          </a:p>
        </p:txBody>
      </p:sp>
      <p:sp>
        <p:nvSpPr>
          <p:cNvPr id="13" name="Прямоугольник 12">
            <a:extLst>
              <a:ext uri="{FF2B5EF4-FFF2-40B4-BE49-F238E27FC236}">
                <a16:creationId xmlns:a16="http://schemas.microsoft.com/office/drawing/2014/main" id="{351E3541-F333-4FCB-A3E8-478059196BD0}"/>
              </a:ext>
            </a:extLst>
          </p:cNvPr>
          <p:cNvSpPr/>
          <p:nvPr/>
        </p:nvSpPr>
        <p:spPr>
          <a:xfrm>
            <a:off x="184826" y="1939193"/>
            <a:ext cx="8907294" cy="1666354"/>
          </a:xfrm>
          <a:prstGeom prst="rect">
            <a:avLst/>
          </a:prstGeom>
        </p:spPr>
        <p:txBody>
          <a:bodyPr wrap="square">
            <a:spAutoFit/>
          </a:bodyPr>
          <a:lstStyle/>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Open file </a:t>
            </a:r>
            <a:r>
              <a:rPr lang="en-US" b="1" dirty="0"/>
              <a:t>Multivariate Analysis Data into </a:t>
            </a:r>
            <a:r>
              <a:rPr lang="en-US" b="1" dirty="0" err="1"/>
              <a:t>Python</a:t>
            </a:r>
            <a:r>
              <a:rPr lang="en-US" b="1" dirty="0" err="1">
                <a:latin typeface="Calibri" panose="020F0502020204030204" pitchFamily="34" charset="0"/>
                <a:ea typeface="Calibri" panose="020F0502020204030204" pitchFamily="34" charset="0"/>
                <a:cs typeface="Calibri" panose="020F0502020204030204" pitchFamily="34" charset="0"/>
              </a:rPr>
              <a:t>.ipynb</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hlinkClick r:id="rId3"/>
              </a:rPr>
              <a:t>https://drive.google.com/drive/folders/1mps-_1bN0FckoKbvBi1DI85LElVdVGVu?usp=sharing</a:t>
            </a:r>
            <a:r>
              <a:rPr lang="en-US" b="1" dirty="0">
                <a:latin typeface="Calibri" panose="020F0502020204030204" pitchFamily="34" charset="0"/>
                <a:ea typeface="Calibri" panose="020F0502020204030204" pitchFamily="34" charset="0"/>
                <a:cs typeface="Calibri" panose="020F0502020204030204" pitchFamily="34" charset="0"/>
              </a:rPr>
              <a:t> </a:t>
            </a:r>
            <a:endParaRPr lang="ru-RU" b="1" dirty="0">
              <a:latin typeface="Calibri" panose="020F0502020204030204" pitchFamily="34" charset="0"/>
              <a:ea typeface="Calibri" panose="020F0502020204030204" pitchFamily="34" charset="0"/>
              <a:cs typeface="Calibri" panose="020F0502020204030204" pitchFamily="34" charset="0"/>
            </a:endParaRPr>
          </a:p>
          <a:p>
            <a:pPr lvl="0">
              <a:lnSpc>
                <a:spcPct val="115000"/>
              </a:lnSpc>
            </a:pPr>
            <a:endParaRPr lang="en-US" b="1"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Follow teacher instructions and run parts of the program code with me</a:t>
            </a:r>
            <a:endParaRPr lang="ru-RU"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7475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8D1EAF28-AD41-4C48-9121-6166A62E8693}"/>
              </a:ext>
            </a:extLst>
          </p:cNvPr>
          <p:cNvSpPr/>
          <p:nvPr/>
        </p:nvSpPr>
        <p:spPr>
          <a:xfrm>
            <a:off x="66857" y="4289796"/>
            <a:ext cx="2910320" cy="7512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ru-RU"/>
          </a:p>
        </p:txBody>
      </p:sp>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636"/>
            <a:ext cx="8229600" cy="620483"/>
          </a:xfrm>
        </p:spPr>
        <p:txBody>
          <a:bodyPr>
            <a:normAutofit/>
          </a:bodyPr>
          <a:lstStyle/>
          <a:p>
            <a:r>
              <a:rPr lang="en-US" sz="2800" dirty="0"/>
              <a:t>Example in Python</a:t>
            </a:r>
            <a:endParaRPr lang="ru-RU" sz="2800" dirty="0"/>
          </a:p>
        </p:txBody>
      </p:sp>
      <p:sp>
        <p:nvSpPr>
          <p:cNvPr id="13" name="Прямоугольник 12">
            <a:extLst>
              <a:ext uri="{FF2B5EF4-FFF2-40B4-BE49-F238E27FC236}">
                <a16:creationId xmlns:a16="http://schemas.microsoft.com/office/drawing/2014/main" id="{351E3541-F333-4FCB-A3E8-478059196BD0}"/>
              </a:ext>
            </a:extLst>
          </p:cNvPr>
          <p:cNvSpPr/>
          <p:nvPr/>
        </p:nvSpPr>
        <p:spPr>
          <a:xfrm>
            <a:off x="184826" y="1939193"/>
            <a:ext cx="8907294" cy="1029256"/>
          </a:xfrm>
          <a:prstGeom prst="rect">
            <a:avLst/>
          </a:prstGeom>
        </p:spPr>
        <p:txBody>
          <a:bodyPr wrap="square">
            <a:spAutoFit/>
          </a:bodyPr>
          <a:lstStyle/>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Open file </a:t>
            </a:r>
            <a:r>
              <a:rPr lang="ru-RU" b="1" dirty="0"/>
              <a:t>Task2.ipynb </a:t>
            </a:r>
            <a:r>
              <a:rPr lang="en-US" b="1" dirty="0">
                <a:latin typeface="Calibri" panose="020F0502020204030204" pitchFamily="34" charset="0"/>
                <a:ea typeface="Calibri" panose="020F0502020204030204" pitchFamily="34" charset="0"/>
                <a:cs typeface="Calibri" panose="020F0502020204030204" pitchFamily="34" charset="0"/>
                <a:hlinkClick r:id="rId3"/>
              </a:rPr>
              <a:t>https://drive.google.com/drive/folders/1mps-_1bN0FckoKbvBi1DI85LElVdVGVu?usp=sharing</a:t>
            </a:r>
            <a:r>
              <a:rPr lang="en-US" b="1" dirty="0">
                <a:latin typeface="Calibri" panose="020F0502020204030204" pitchFamily="34" charset="0"/>
                <a:ea typeface="Calibri" panose="020F0502020204030204" pitchFamily="34" charset="0"/>
                <a:cs typeface="Calibri" panose="020F0502020204030204" pitchFamily="34" charset="0"/>
              </a:rPr>
              <a:t> </a:t>
            </a:r>
          </a:p>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Follow teacher instructions and run parts of the program code with me</a:t>
            </a:r>
            <a:endParaRPr lang="ru-RU"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7383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4" descr="Изображение выглядит как текст&#10;&#10;Описание создано с высокой степенью достоверности">
            <a:extLst>
              <a:ext uri="{FF2B5EF4-FFF2-40B4-BE49-F238E27FC236}">
                <a16:creationId xmlns:a16="http://schemas.microsoft.com/office/drawing/2014/main" id="{510A91FB-E10C-444D-8496-9C2BEAD6F2B6}"/>
              </a:ext>
            </a:extLst>
          </p:cNvPr>
          <p:cNvPicPr>
            <a:picLocks noGrp="1" noChangeAspect="1"/>
          </p:cNvPicPr>
          <p:nvPr>
            <p:ph sz="half" idx="1"/>
          </p:nvPr>
        </p:nvPicPr>
        <p:blipFill>
          <a:blip r:embed="rId2"/>
          <a:stretch>
            <a:fillRect/>
          </a:stretch>
        </p:blipFill>
        <p:spPr>
          <a:xfrm>
            <a:off x="2995304" y="1114121"/>
            <a:ext cx="3134101" cy="2848490"/>
          </a:xfrm>
          <a:prstGeom prst="rect">
            <a:avLst/>
          </a:prstGeom>
        </p:spPr>
      </p:pic>
      <p:sp>
        <p:nvSpPr>
          <p:cNvPr id="3" name="Заголовок 2">
            <a:extLst>
              <a:ext uri="{FF2B5EF4-FFF2-40B4-BE49-F238E27FC236}">
                <a16:creationId xmlns:a16="http://schemas.microsoft.com/office/drawing/2014/main" id="{0E79AC92-9D18-4A94-8EED-B063FB2A2E83}"/>
              </a:ext>
            </a:extLst>
          </p:cNvPr>
          <p:cNvSpPr>
            <a:spLocks noGrp="1"/>
          </p:cNvSpPr>
          <p:nvPr>
            <p:ph type="title"/>
          </p:nvPr>
        </p:nvSpPr>
        <p:spPr>
          <a:xfrm>
            <a:off x="0" y="-81715"/>
            <a:ext cx="8229600" cy="620483"/>
          </a:xfrm>
        </p:spPr>
        <p:txBody>
          <a:bodyPr>
            <a:normAutofit/>
          </a:bodyPr>
          <a:lstStyle/>
          <a:p>
            <a:r>
              <a:rPr lang="ru-RU" sz="2400" err="1">
                <a:cs typeface="Calibri"/>
              </a:rPr>
              <a:t>Type</a:t>
            </a:r>
            <a:r>
              <a:rPr lang="ru-RU" sz="2400">
                <a:cs typeface="Calibri"/>
              </a:rPr>
              <a:t> 1 </a:t>
            </a:r>
            <a:r>
              <a:rPr lang="ru-RU" sz="2400" err="1">
                <a:cs typeface="Calibri"/>
              </a:rPr>
              <a:t>and</a:t>
            </a:r>
            <a:r>
              <a:rPr lang="ru-RU" sz="2400">
                <a:cs typeface="Calibri"/>
              </a:rPr>
              <a:t> 2 </a:t>
            </a:r>
            <a:r>
              <a:rPr lang="ru-RU" sz="2400" err="1">
                <a:cs typeface="Calibri"/>
              </a:rPr>
              <a:t>errors</a:t>
            </a:r>
            <a:endParaRPr lang="ru-RU" err="1"/>
          </a:p>
        </p:txBody>
      </p:sp>
      <p:sp>
        <p:nvSpPr>
          <p:cNvPr id="6" name="TextBox 5">
            <a:extLst>
              <a:ext uri="{FF2B5EF4-FFF2-40B4-BE49-F238E27FC236}">
                <a16:creationId xmlns:a16="http://schemas.microsoft.com/office/drawing/2014/main" id="{61C8BF42-3418-47EA-8048-6D19E40D4BA1}"/>
              </a:ext>
            </a:extLst>
          </p:cNvPr>
          <p:cNvSpPr txBox="1"/>
          <p:nvPr/>
        </p:nvSpPr>
        <p:spPr>
          <a:xfrm>
            <a:off x="2245056" y="51489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err="1">
                <a:ea typeface="+mn-lt"/>
                <a:cs typeface="+mn-lt"/>
              </a:rPr>
              <a:t>Hypothesis</a:t>
            </a:r>
            <a:r>
              <a:rPr lang="ru-RU">
                <a:cs typeface="Calibri"/>
              </a:rPr>
              <a:t> - </a:t>
            </a:r>
            <a:endParaRPr lang="ru-RU">
              <a:solidFill>
                <a:srgbClr val="0230AC"/>
              </a:solidFill>
              <a:cs typeface="Calibri"/>
            </a:endParaRPr>
          </a:p>
          <a:p>
            <a:pPr algn="ctr"/>
            <a:r>
              <a:rPr lang="en-US">
                <a:solidFill>
                  <a:schemeClr val="accent1"/>
                </a:solidFill>
                <a:cs typeface="Calibri"/>
              </a:rPr>
              <a:t>0</a:t>
            </a:r>
            <a:endParaRPr lang="ru-RU">
              <a:cs typeface="Calibri"/>
            </a:endParaRPr>
          </a:p>
        </p:txBody>
      </p:sp>
      <p:sp>
        <p:nvSpPr>
          <p:cNvPr id="7" name="TextBox 6">
            <a:extLst>
              <a:ext uri="{FF2B5EF4-FFF2-40B4-BE49-F238E27FC236}">
                <a16:creationId xmlns:a16="http://schemas.microsoft.com/office/drawing/2014/main" id="{7C937321-8B23-4FD0-8107-8D8EDEA80D75}"/>
              </a:ext>
            </a:extLst>
          </p:cNvPr>
          <p:cNvSpPr txBox="1"/>
          <p:nvPr/>
        </p:nvSpPr>
        <p:spPr>
          <a:xfrm>
            <a:off x="4592528" y="515223"/>
            <a:ext cx="13397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err="1"/>
              <a:t>Hypothesis</a:t>
            </a:r>
            <a:r>
              <a:rPr lang="ru-RU"/>
              <a:t> - </a:t>
            </a:r>
            <a:r>
              <a:rPr lang="en-US"/>
              <a:t>1</a:t>
            </a:r>
            <a:endParaRPr lang="ru-RU">
              <a:cs typeface="Calibri"/>
            </a:endParaRPr>
          </a:p>
        </p:txBody>
      </p:sp>
      <p:sp>
        <p:nvSpPr>
          <p:cNvPr id="8" name="TextBox 7">
            <a:extLst>
              <a:ext uri="{FF2B5EF4-FFF2-40B4-BE49-F238E27FC236}">
                <a16:creationId xmlns:a16="http://schemas.microsoft.com/office/drawing/2014/main" id="{FCA1DE74-358A-4D9D-AAA5-BE4DB3D9C70F}"/>
              </a:ext>
            </a:extLst>
          </p:cNvPr>
          <p:cNvSpPr txBox="1"/>
          <p:nvPr/>
        </p:nvSpPr>
        <p:spPr>
          <a:xfrm>
            <a:off x="-417701" y="155120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err="1">
                <a:cs typeface="Segoe UI"/>
              </a:rPr>
              <a:t>In</a:t>
            </a:r>
            <a:r>
              <a:rPr lang="ru-RU">
                <a:cs typeface="Segoe UI"/>
              </a:rPr>
              <a:t> </a:t>
            </a:r>
            <a:r>
              <a:rPr lang="ru-RU" err="1">
                <a:cs typeface="Segoe UI"/>
              </a:rPr>
              <a:t>fact</a:t>
            </a:r>
            <a:r>
              <a:rPr lang="en-US">
                <a:cs typeface="Segoe UI"/>
              </a:rPr>
              <a:t> - 0</a:t>
            </a:r>
          </a:p>
          <a:p>
            <a:pPr algn="ctr"/>
            <a:r>
              <a:rPr lang="en-US">
                <a:cs typeface="Segoe UI"/>
              </a:rPr>
              <a:t>(Negative)</a:t>
            </a:r>
            <a:endParaRPr lang="ru-RU"/>
          </a:p>
        </p:txBody>
      </p:sp>
      <p:sp>
        <p:nvSpPr>
          <p:cNvPr id="9" name="TextBox 8">
            <a:extLst>
              <a:ext uri="{FF2B5EF4-FFF2-40B4-BE49-F238E27FC236}">
                <a16:creationId xmlns:a16="http://schemas.microsoft.com/office/drawing/2014/main" id="{A52D6CC0-22CE-4B0B-B198-9042590E010E}"/>
              </a:ext>
            </a:extLst>
          </p:cNvPr>
          <p:cNvSpPr txBox="1"/>
          <p:nvPr/>
        </p:nvSpPr>
        <p:spPr>
          <a:xfrm>
            <a:off x="-13483" y="2654706"/>
            <a:ext cx="18352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err="1">
                <a:cs typeface="Segoe UI"/>
              </a:rPr>
              <a:t>In</a:t>
            </a:r>
            <a:r>
              <a:rPr lang="ru-RU">
                <a:cs typeface="Segoe UI"/>
              </a:rPr>
              <a:t> </a:t>
            </a:r>
            <a:r>
              <a:rPr lang="ru-RU" err="1">
                <a:cs typeface="Segoe UI"/>
              </a:rPr>
              <a:t>fact</a:t>
            </a:r>
            <a:r>
              <a:rPr lang="ru-RU">
                <a:cs typeface="Segoe UI"/>
              </a:rPr>
              <a:t> </a:t>
            </a:r>
            <a:r>
              <a:rPr lang="en-US">
                <a:cs typeface="Segoe UI"/>
              </a:rPr>
              <a:t>- 1 </a:t>
            </a:r>
          </a:p>
          <a:p>
            <a:pPr algn="ctr"/>
            <a:r>
              <a:rPr lang="ru-RU">
                <a:cs typeface="Segoe UI"/>
              </a:rPr>
              <a:t>(</a:t>
            </a:r>
            <a:r>
              <a:rPr lang="en-US">
                <a:cs typeface="Segoe UI"/>
              </a:rPr>
              <a:t>Positive</a:t>
            </a:r>
            <a:r>
              <a:rPr lang="ru-RU">
                <a:cs typeface="Segoe UI"/>
              </a:rPr>
              <a:t>)</a:t>
            </a:r>
            <a:endParaRPr lang="ru-RU"/>
          </a:p>
        </p:txBody>
      </p:sp>
      <p:sp>
        <p:nvSpPr>
          <p:cNvPr id="14" name="TextBox 13">
            <a:extLst>
              <a:ext uri="{FF2B5EF4-FFF2-40B4-BE49-F238E27FC236}">
                <a16:creationId xmlns:a16="http://schemas.microsoft.com/office/drawing/2014/main" id="{960D37F3-A929-4F45-8C79-B2ED5DFC6D68}"/>
              </a:ext>
            </a:extLst>
          </p:cNvPr>
          <p:cNvSpPr txBox="1"/>
          <p:nvPr/>
        </p:nvSpPr>
        <p:spPr>
          <a:xfrm>
            <a:off x="6232712" y="1179979"/>
            <a:ext cx="10007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b="1" err="1">
                <a:solidFill>
                  <a:srgbClr val="EC0044"/>
                </a:solidFill>
              </a:rPr>
              <a:t>False</a:t>
            </a:r>
            <a:r>
              <a:rPr lang="ru-RU" b="1">
                <a:solidFill>
                  <a:srgbClr val="EC0044"/>
                </a:solidFill>
              </a:rPr>
              <a:t> </a:t>
            </a:r>
          </a:p>
          <a:p>
            <a:r>
              <a:rPr lang="ru-RU" b="1" err="1">
                <a:solidFill>
                  <a:srgbClr val="EC0044"/>
                </a:solidFill>
              </a:rPr>
              <a:t>positive</a:t>
            </a:r>
            <a:endParaRPr lang="ru-RU" b="1">
              <a:solidFill>
                <a:srgbClr val="EC0044"/>
              </a:solidFill>
              <a:cs typeface="Calibri"/>
            </a:endParaRPr>
          </a:p>
        </p:txBody>
      </p:sp>
      <p:sp>
        <p:nvSpPr>
          <p:cNvPr id="15" name="TextBox 14">
            <a:extLst>
              <a:ext uri="{FF2B5EF4-FFF2-40B4-BE49-F238E27FC236}">
                <a16:creationId xmlns:a16="http://schemas.microsoft.com/office/drawing/2014/main" id="{7E89D33D-53C1-4484-8AB1-3F87A5D0DC49}"/>
              </a:ext>
            </a:extLst>
          </p:cNvPr>
          <p:cNvSpPr txBox="1"/>
          <p:nvPr/>
        </p:nvSpPr>
        <p:spPr>
          <a:xfrm>
            <a:off x="1496856" y="3567714"/>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b="1" err="1">
                <a:solidFill>
                  <a:srgbClr val="EC0044"/>
                </a:solidFill>
              </a:rPr>
              <a:t>False</a:t>
            </a:r>
            <a:r>
              <a:rPr lang="ru-RU" b="1">
                <a:solidFill>
                  <a:srgbClr val="EC0044"/>
                </a:solidFill>
              </a:rPr>
              <a:t> </a:t>
            </a:r>
            <a:r>
              <a:rPr lang="ru-RU" b="1" err="1">
                <a:solidFill>
                  <a:srgbClr val="EC0044"/>
                </a:solidFill>
              </a:rPr>
              <a:t>negative</a:t>
            </a:r>
            <a:endParaRPr lang="ru-RU">
              <a:cs typeface="Calibri"/>
            </a:endParaRPr>
          </a:p>
          <a:p>
            <a:endParaRPr lang="ru-RU">
              <a:ea typeface="+mn-lt"/>
              <a:cs typeface="+mn-lt"/>
            </a:endParaRPr>
          </a:p>
          <a:p>
            <a:r>
              <a:rPr lang="ru-RU" err="1">
                <a:ea typeface="+mn-lt"/>
                <a:cs typeface="+mn-lt"/>
              </a:rPr>
              <a:t>Type</a:t>
            </a:r>
            <a:r>
              <a:rPr lang="ru-RU">
                <a:solidFill>
                  <a:srgbClr val="0230AC"/>
                </a:solidFill>
                <a:ea typeface="+mn-lt"/>
                <a:cs typeface="+mn-lt"/>
              </a:rPr>
              <a:t> </a:t>
            </a:r>
            <a:r>
              <a:rPr lang="ru-RU">
                <a:solidFill>
                  <a:schemeClr val="accent1"/>
                </a:solidFill>
                <a:ea typeface="+mn-lt"/>
                <a:cs typeface="+mn-lt"/>
              </a:rPr>
              <a:t>2 </a:t>
            </a:r>
            <a:r>
              <a:rPr lang="ru-RU" err="1">
                <a:ea typeface="+mn-lt"/>
                <a:cs typeface="+mn-lt"/>
              </a:rPr>
              <a:t>error</a:t>
            </a:r>
            <a:r>
              <a:rPr lang="ru-RU">
                <a:ea typeface="+mn-lt"/>
                <a:cs typeface="+mn-lt"/>
              </a:rPr>
              <a:t>:</a:t>
            </a:r>
          </a:p>
          <a:p>
            <a:r>
              <a:rPr lang="ru-RU">
                <a:cs typeface="Calibri"/>
              </a:rPr>
              <a:t>​</a:t>
            </a:r>
            <a:endParaRPr lang="ru-RU"/>
          </a:p>
        </p:txBody>
      </p:sp>
      <p:sp>
        <p:nvSpPr>
          <p:cNvPr id="16" name="Прямоугольник 15">
            <a:extLst>
              <a:ext uri="{FF2B5EF4-FFF2-40B4-BE49-F238E27FC236}">
                <a16:creationId xmlns:a16="http://schemas.microsoft.com/office/drawing/2014/main" id="{AD26A476-701E-4D57-BF23-43C2AD880F14}"/>
              </a:ext>
            </a:extLst>
          </p:cNvPr>
          <p:cNvSpPr/>
          <p:nvPr/>
        </p:nvSpPr>
        <p:spPr>
          <a:xfrm>
            <a:off x="3022199" y="1179979"/>
            <a:ext cx="1462395" cy="1099758"/>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FF3EAA94-BF44-4D93-A902-5E7662898614}"/>
              </a:ext>
            </a:extLst>
          </p:cNvPr>
          <p:cNvSpPr txBox="1"/>
          <p:nvPr/>
        </p:nvSpPr>
        <p:spPr>
          <a:xfrm>
            <a:off x="2010225" y="1099663"/>
            <a:ext cx="10991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err="1">
                <a:solidFill>
                  <a:srgbClr val="00B050"/>
                </a:solidFill>
                <a:cs typeface="Calibri"/>
              </a:rPr>
              <a:t>True</a:t>
            </a:r>
            <a:r>
              <a:rPr lang="ru-RU" b="1">
                <a:solidFill>
                  <a:srgbClr val="00B050"/>
                </a:solidFill>
                <a:cs typeface="Calibri"/>
              </a:rPr>
              <a:t> </a:t>
            </a:r>
            <a:r>
              <a:rPr lang="ru-RU" b="1" err="1">
                <a:solidFill>
                  <a:srgbClr val="00B050"/>
                </a:solidFill>
                <a:cs typeface="Calibri"/>
              </a:rPr>
              <a:t>negative</a:t>
            </a:r>
            <a:endParaRPr lang="ru-RU" b="1">
              <a:solidFill>
                <a:srgbClr val="00B050"/>
              </a:solidFill>
              <a:cs typeface="Calibri"/>
            </a:endParaRPr>
          </a:p>
        </p:txBody>
      </p:sp>
      <p:sp>
        <p:nvSpPr>
          <p:cNvPr id="17" name="Прямоугольник 16">
            <a:extLst>
              <a:ext uri="{FF2B5EF4-FFF2-40B4-BE49-F238E27FC236}">
                <a16:creationId xmlns:a16="http://schemas.microsoft.com/office/drawing/2014/main" id="{A7A790CB-2E26-47BB-BEA3-961ACECA0E12}"/>
              </a:ext>
            </a:extLst>
          </p:cNvPr>
          <p:cNvSpPr/>
          <p:nvPr/>
        </p:nvSpPr>
        <p:spPr>
          <a:xfrm>
            <a:off x="4664925" y="2579522"/>
            <a:ext cx="1462395" cy="1339024"/>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AB9DC98D-F4E5-4967-886D-E86B20B12602}"/>
              </a:ext>
            </a:extLst>
          </p:cNvPr>
          <p:cNvSpPr txBox="1"/>
          <p:nvPr/>
        </p:nvSpPr>
        <p:spPr>
          <a:xfrm>
            <a:off x="5986780" y="3007880"/>
            <a:ext cx="12466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err="1">
                <a:solidFill>
                  <a:srgbClr val="00B050"/>
                </a:solidFill>
              </a:rPr>
              <a:t>True</a:t>
            </a:r>
            <a:r>
              <a:rPr lang="ru-RU" b="1">
                <a:solidFill>
                  <a:srgbClr val="00B050"/>
                </a:solidFill>
              </a:rPr>
              <a:t> </a:t>
            </a:r>
            <a:r>
              <a:rPr lang="ru-RU" b="1" err="1">
                <a:solidFill>
                  <a:srgbClr val="00B050"/>
                </a:solidFill>
              </a:rPr>
              <a:t>positive</a:t>
            </a:r>
            <a:endParaRPr lang="ru-RU" b="1">
              <a:solidFill>
                <a:srgbClr val="00B050"/>
              </a:solidFill>
              <a:cs typeface="Calibri"/>
            </a:endParaRPr>
          </a:p>
        </p:txBody>
      </p:sp>
      <p:sp>
        <p:nvSpPr>
          <p:cNvPr id="18" name="Прямоугольник 17">
            <a:extLst>
              <a:ext uri="{FF2B5EF4-FFF2-40B4-BE49-F238E27FC236}">
                <a16:creationId xmlns:a16="http://schemas.microsoft.com/office/drawing/2014/main" id="{C51BE451-82D0-4E58-A000-4999B29BC5DE}"/>
              </a:ext>
            </a:extLst>
          </p:cNvPr>
          <p:cNvSpPr/>
          <p:nvPr/>
        </p:nvSpPr>
        <p:spPr>
          <a:xfrm>
            <a:off x="4617013" y="1183549"/>
            <a:ext cx="1462395" cy="1099758"/>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9" name="Прямоугольник 18">
            <a:extLst>
              <a:ext uri="{FF2B5EF4-FFF2-40B4-BE49-F238E27FC236}">
                <a16:creationId xmlns:a16="http://schemas.microsoft.com/office/drawing/2014/main" id="{2C213CB2-13FD-4426-BD73-415C54749F22}"/>
              </a:ext>
            </a:extLst>
          </p:cNvPr>
          <p:cNvSpPr/>
          <p:nvPr/>
        </p:nvSpPr>
        <p:spPr>
          <a:xfrm>
            <a:off x="3015734" y="2571750"/>
            <a:ext cx="1462395" cy="1381876"/>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10" name="Рисунок 9">
            <a:extLst>
              <a:ext uri="{FF2B5EF4-FFF2-40B4-BE49-F238E27FC236}">
                <a16:creationId xmlns:a16="http://schemas.microsoft.com/office/drawing/2014/main" id="{16DE21B1-73B4-4F26-86BC-61000D5A2721}"/>
              </a:ext>
            </a:extLst>
          </p:cNvPr>
          <p:cNvPicPr>
            <a:picLocks noChangeAspect="1"/>
          </p:cNvPicPr>
          <p:nvPr/>
        </p:nvPicPr>
        <p:blipFill rotWithShape="1">
          <a:blip r:embed="rId3"/>
          <a:srcRect b="28527"/>
          <a:stretch/>
        </p:blipFill>
        <p:spPr>
          <a:xfrm>
            <a:off x="7114484" y="1126904"/>
            <a:ext cx="1401554" cy="1205907"/>
          </a:xfrm>
          <a:prstGeom prst="rect">
            <a:avLst/>
          </a:prstGeom>
        </p:spPr>
      </p:pic>
      <p:sp>
        <p:nvSpPr>
          <p:cNvPr id="11" name="Прямоугольник 10">
            <a:extLst>
              <a:ext uri="{FF2B5EF4-FFF2-40B4-BE49-F238E27FC236}">
                <a16:creationId xmlns:a16="http://schemas.microsoft.com/office/drawing/2014/main" id="{1CD3A653-4C70-4043-82E8-51945606A77E}"/>
              </a:ext>
            </a:extLst>
          </p:cNvPr>
          <p:cNvSpPr/>
          <p:nvPr/>
        </p:nvSpPr>
        <p:spPr>
          <a:xfrm>
            <a:off x="6782515" y="817385"/>
            <a:ext cx="1387175" cy="369332"/>
          </a:xfrm>
          <a:prstGeom prst="rect">
            <a:avLst/>
          </a:prstGeom>
        </p:spPr>
        <p:txBody>
          <a:bodyPr wrap="none" anchor="t">
            <a:spAutoFit/>
          </a:bodyPr>
          <a:lstStyle/>
          <a:p>
            <a:r>
              <a:rPr lang="ru-RU" err="1">
                <a:cs typeface="Calibri"/>
              </a:rPr>
              <a:t>Type</a:t>
            </a:r>
            <a:r>
              <a:rPr lang="ru-RU">
                <a:cs typeface="Calibri"/>
              </a:rPr>
              <a:t> </a:t>
            </a:r>
            <a:r>
              <a:rPr lang="ru-RU">
                <a:solidFill>
                  <a:schemeClr val="accent1"/>
                </a:solidFill>
                <a:cs typeface="Calibri"/>
              </a:rPr>
              <a:t>1 </a:t>
            </a:r>
            <a:r>
              <a:rPr lang="ru-RU" err="1">
                <a:cs typeface="Calibri"/>
              </a:rPr>
              <a:t>error</a:t>
            </a:r>
            <a:r>
              <a:rPr lang="ru-RU">
                <a:cs typeface="Calibri"/>
              </a:rPr>
              <a:t>:</a:t>
            </a:r>
          </a:p>
        </p:txBody>
      </p:sp>
      <p:pic>
        <p:nvPicPr>
          <p:cNvPr id="20" name="Рисунок 19">
            <a:extLst>
              <a:ext uri="{FF2B5EF4-FFF2-40B4-BE49-F238E27FC236}">
                <a16:creationId xmlns:a16="http://schemas.microsoft.com/office/drawing/2014/main" id="{2FD6FC9E-D955-4AF6-8D13-C5D14829A699}"/>
              </a:ext>
            </a:extLst>
          </p:cNvPr>
          <p:cNvPicPr>
            <a:picLocks noChangeAspect="1"/>
          </p:cNvPicPr>
          <p:nvPr/>
        </p:nvPicPr>
        <p:blipFill rotWithShape="1">
          <a:blip r:embed="rId4"/>
          <a:srcRect b="7527"/>
          <a:stretch/>
        </p:blipFill>
        <p:spPr>
          <a:xfrm>
            <a:off x="3547151" y="3846952"/>
            <a:ext cx="1115689" cy="1146451"/>
          </a:xfrm>
          <a:prstGeom prst="rect">
            <a:avLst/>
          </a:prstGeom>
        </p:spPr>
      </p:pic>
    </p:spTree>
    <p:extLst>
      <p:ext uri="{BB962C8B-B14F-4D97-AF65-F5344CB8AC3E}">
        <p14:creationId xmlns:p14="http://schemas.microsoft.com/office/powerpoint/2010/main" val="131412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2">
            <a:extLst>
              <a:ext uri="{FF2B5EF4-FFF2-40B4-BE49-F238E27FC236}">
                <a16:creationId xmlns:a16="http://schemas.microsoft.com/office/drawing/2014/main" id="{451D717D-2733-4D64-A233-1C274410948C}"/>
              </a:ext>
            </a:extLst>
          </p:cNvPr>
          <p:cNvSpPr>
            <a:spLocks noGrp="1"/>
          </p:cNvSpPr>
          <p:nvPr>
            <p:ph type="title"/>
          </p:nvPr>
        </p:nvSpPr>
        <p:spPr>
          <a:xfrm>
            <a:off x="-21703" y="91282"/>
            <a:ext cx="8686800" cy="620483"/>
          </a:xfrm>
        </p:spPr>
        <p:txBody>
          <a:bodyPr vert="horz" lIns="91440" tIns="45720" rIns="91440" bIns="45720" rtlCol="0" anchor="ctr">
            <a:noAutofit/>
          </a:bodyPr>
          <a:lstStyle/>
          <a:p>
            <a:r>
              <a:rPr lang="ru-RU" sz="2400" err="1">
                <a:ea typeface="+mj-lt"/>
                <a:cs typeface="+mj-lt"/>
              </a:rPr>
              <a:t>Assessment</a:t>
            </a:r>
            <a:r>
              <a:rPr lang="ru-RU" sz="2400">
                <a:ea typeface="+mj-lt"/>
                <a:cs typeface="+mj-lt"/>
              </a:rPr>
              <a:t> </a:t>
            </a:r>
            <a:r>
              <a:rPr lang="ru-RU" sz="2400" err="1">
                <a:ea typeface="+mj-lt"/>
                <a:cs typeface="+mj-lt"/>
              </a:rPr>
              <a:t>of</a:t>
            </a:r>
            <a:r>
              <a:rPr lang="ru-RU" sz="2400">
                <a:ea typeface="+mj-lt"/>
                <a:cs typeface="+mj-lt"/>
              </a:rPr>
              <a:t> </a:t>
            </a:r>
            <a:r>
              <a:rPr lang="ru-RU" sz="2400" err="1">
                <a:ea typeface="+mj-lt"/>
                <a:cs typeface="+mj-lt"/>
              </a:rPr>
              <a:t>the</a:t>
            </a:r>
            <a:r>
              <a:rPr lang="ru-RU" sz="2400">
                <a:ea typeface="+mj-lt"/>
                <a:cs typeface="+mj-lt"/>
              </a:rPr>
              <a:t> </a:t>
            </a:r>
            <a:r>
              <a:rPr lang="ru-RU" sz="2400" err="1">
                <a:ea typeface="+mj-lt"/>
                <a:cs typeface="+mj-lt"/>
              </a:rPr>
              <a:t>classifier</a:t>
            </a:r>
            <a:r>
              <a:rPr lang="ru-RU" sz="2400">
                <a:ea typeface="+mj-lt"/>
                <a:cs typeface="+mj-lt"/>
              </a:rPr>
              <a:t> </a:t>
            </a:r>
            <a:r>
              <a:rPr lang="ru-RU" sz="2400" err="1">
                <a:ea typeface="+mj-lt"/>
                <a:cs typeface="+mj-lt"/>
              </a:rPr>
              <a:t>model</a:t>
            </a:r>
            <a:r>
              <a:rPr lang="ru-RU" sz="2400">
                <a:ea typeface="+mj-lt"/>
                <a:cs typeface="+mj-lt"/>
              </a:rPr>
              <a:t> </a:t>
            </a:r>
            <a:r>
              <a:rPr lang="ru-RU" sz="2400" err="1">
                <a:ea typeface="+mj-lt"/>
                <a:cs typeface="+mj-lt"/>
              </a:rPr>
              <a:t>quality</a:t>
            </a:r>
            <a:endParaRPr lang="ru-RU" err="1"/>
          </a:p>
        </p:txBody>
      </p:sp>
      <p:sp>
        <p:nvSpPr>
          <p:cNvPr id="6" name="TextBox 5">
            <a:extLst>
              <a:ext uri="{FF2B5EF4-FFF2-40B4-BE49-F238E27FC236}">
                <a16:creationId xmlns:a16="http://schemas.microsoft.com/office/drawing/2014/main" id="{2B6006B5-43D5-4557-8C67-0A909C58B7F4}"/>
              </a:ext>
            </a:extLst>
          </p:cNvPr>
          <p:cNvSpPr txBox="1"/>
          <p:nvPr/>
        </p:nvSpPr>
        <p:spPr>
          <a:xfrm>
            <a:off x="161364" y="702609"/>
            <a:ext cx="872041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solidFill>
                  <a:schemeClr val="accent1"/>
                </a:solidFill>
                <a:latin typeface="Calibri"/>
                <a:cs typeface="Calibri"/>
              </a:rPr>
              <a:t>AUC-ROC (or ROC AUC)</a:t>
            </a:r>
            <a:r>
              <a:rPr lang="en-US" sz="2000">
                <a:solidFill>
                  <a:srgbClr val="0230AC"/>
                </a:solidFill>
                <a:latin typeface="Calibri"/>
                <a:cs typeface="Calibri"/>
              </a:rPr>
              <a:t> — </a:t>
            </a:r>
            <a:r>
              <a:rPr lang="en-US" sz="2000" b="1" i="1">
                <a:solidFill>
                  <a:srgbClr val="0230AC"/>
                </a:solidFill>
                <a:latin typeface="Calibri"/>
                <a:cs typeface="Calibri"/>
              </a:rPr>
              <a:t>Area Under Curve or Receiver Operating Characteristic</a:t>
            </a:r>
            <a:r>
              <a:rPr lang="en-US" sz="2000">
                <a:solidFill>
                  <a:srgbClr val="0230AC"/>
                </a:solidFill>
                <a:latin typeface="Calibri"/>
                <a:cs typeface="Calibri"/>
              </a:rPr>
              <a:t> under "curve". This curve is a line from (0,0) to (1,1) in coordinates of True Positive Rate (TPR) and False Positive Rate (FPR):</a:t>
            </a:r>
            <a:endParaRPr lang="ru-RU" sz="2000">
              <a:cs typeface="Calibri"/>
            </a:endParaRPr>
          </a:p>
        </p:txBody>
      </p:sp>
      <p:sp>
        <p:nvSpPr>
          <p:cNvPr id="9" name="TextBox 8">
            <a:extLst>
              <a:ext uri="{FF2B5EF4-FFF2-40B4-BE49-F238E27FC236}">
                <a16:creationId xmlns:a16="http://schemas.microsoft.com/office/drawing/2014/main" id="{FB1B682D-B8F6-4E09-BA19-019C6B2E23F6}"/>
              </a:ext>
            </a:extLst>
          </p:cNvPr>
          <p:cNvSpPr txBox="1"/>
          <p:nvPr/>
        </p:nvSpPr>
        <p:spPr>
          <a:xfrm>
            <a:off x="2487705" y="2363321"/>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latin typeface="Calibri"/>
                <a:cs typeface="Calibri"/>
              </a:rPr>
              <a:t>In </a:t>
            </a:r>
            <a:r>
              <a:rPr lang="en-US" b="1">
                <a:solidFill>
                  <a:schemeClr val="accent1"/>
                </a:solidFill>
                <a:latin typeface="Calibri"/>
                <a:cs typeface="Calibri"/>
              </a:rPr>
              <a:t>ideal</a:t>
            </a:r>
            <a:r>
              <a:rPr lang="en-US" b="1">
                <a:latin typeface="Calibri"/>
                <a:cs typeface="Calibri"/>
              </a:rPr>
              <a:t> case,</a:t>
            </a:r>
            <a:r>
              <a:rPr lang="en-US" b="1">
                <a:solidFill>
                  <a:srgbClr val="0230AC"/>
                </a:solidFill>
                <a:latin typeface="Calibri"/>
                <a:cs typeface="Calibri"/>
              </a:rPr>
              <a:t> when classifier doesn't make errors, </a:t>
            </a:r>
            <a:r>
              <a:rPr lang="en-US" b="1">
                <a:latin typeface="Calibri"/>
                <a:cs typeface="Calibri"/>
              </a:rPr>
              <a:t>(FPR = 0, TPR = 1)</a:t>
            </a:r>
          </a:p>
        </p:txBody>
      </p:sp>
      <p:pic>
        <p:nvPicPr>
          <p:cNvPr id="10" name="Рисунок 10" descr="Изображение выглядит как карта, текст&#10;&#10;Описание создано с очень высокой степенью достоверности">
            <a:extLst>
              <a:ext uri="{FF2B5EF4-FFF2-40B4-BE49-F238E27FC236}">
                <a16:creationId xmlns:a16="http://schemas.microsoft.com/office/drawing/2014/main" id="{0FA833C3-9D2D-4528-B250-B5DB6C629F2D}"/>
              </a:ext>
            </a:extLst>
          </p:cNvPr>
          <p:cNvPicPr>
            <a:picLocks noChangeAspect="1"/>
          </p:cNvPicPr>
          <p:nvPr/>
        </p:nvPicPr>
        <p:blipFill>
          <a:blip r:embed="rId2"/>
          <a:stretch>
            <a:fillRect/>
          </a:stretch>
        </p:blipFill>
        <p:spPr>
          <a:xfrm>
            <a:off x="5425889" y="1490727"/>
            <a:ext cx="3489511" cy="3338662"/>
          </a:xfrm>
          <a:prstGeom prst="rect">
            <a:avLst/>
          </a:prstGeom>
        </p:spPr>
      </p:pic>
      <p:sp>
        <p:nvSpPr>
          <p:cNvPr id="2" name="Нижний колонтитул 1">
            <a:extLst>
              <a:ext uri="{FF2B5EF4-FFF2-40B4-BE49-F238E27FC236}">
                <a16:creationId xmlns:a16="http://schemas.microsoft.com/office/drawing/2014/main" id="{40AEAEF5-DEFA-4850-8731-C2934169A005}"/>
              </a:ext>
            </a:extLst>
          </p:cNvPr>
          <p:cNvSpPr>
            <a:spLocks noGrp="1"/>
          </p:cNvSpPr>
          <p:nvPr>
            <p:ph type="ftr" sz="quarter" idx="3"/>
          </p:nvPr>
        </p:nvSpPr>
        <p:spPr/>
        <p:txBody>
          <a:bodyPr/>
          <a:lstStyle/>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E1F798-8383-465E-AD70-CE928F59C887}"/>
                  </a:ext>
                </a:extLst>
              </p:cNvPr>
              <p:cNvSpPr txBox="1"/>
              <p:nvPr/>
            </p:nvSpPr>
            <p:spPr>
              <a:xfrm>
                <a:off x="471411" y="2091279"/>
                <a:ext cx="1665905"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a:solidFill>
                            <a:srgbClr val="000000"/>
                          </a:solidFill>
                          <a:latin typeface="Cambria Math" panose="02040503050406030204" pitchFamily="18" charset="0"/>
                        </a:rPr>
                        <m:t>𝑇𝑃𝑅</m:t>
                      </m:r>
                      <m:r>
                        <a:rPr lang="ru-RU">
                          <a:solidFill>
                            <a:srgbClr val="000000"/>
                          </a:solidFill>
                          <a:latin typeface="Cambria Math" panose="02040503050406030204" pitchFamily="18" charset="0"/>
                        </a:rPr>
                        <m:t>=</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𝑇𝑃</m:t>
                          </m:r>
                        </m:num>
                        <m:den>
                          <m:r>
                            <a:rPr lang="ru-RU" i="1">
                              <a:solidFill>
                                <a:srgbClr val="000000"/>
                              </a:solidFill>
                              <a:latin typeface="Cambria Math" panose="02040503050406030204" pitchFamily="18" charset="0"/>
                            </a:rPr>
                            <m:t>𝑇</m:t>
                          </m:r>
                          <m:r>
                            <a:rPr lang="en-US" i="1">
                              <a:solidFill>
                                <a:srgbClr val="000000"/>
                              </a:solidFill>
                              <a:latin typeface="Cambria Math" panose="02040503050406030204" pitchFamily="18" charset="0"/>
                            </a:rPr>
                            <m:t>𝑃</m:t>
                          </m:r>
                          <m:r>
                            <a:rPr lang="ru-RU">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𝐹</m:t>
                          </m:r>
                          <m:r>
                            <a:rPr lang="ru-RU" i="1">
                              <a:solidFill>
                                <a:srgbClr val="000000"/>
                              </a:solidFill>
                              <a:latin typeface="Cambria Math" panose="02040503050406030204" pitchFamily="18" charset="0"/>
                            </a:rPr>
                            <m:t>𝑁</m:t>
                          </m:r>
                        </m:den>
                      </m:f>
                    </m:oMath>
                  </m:oMathPara>
                </a14:m>
                <a:endParaRPr lang="ru-RU">
                  <a:solidFill>
                    <a:srgbClr val="000000"/>
                  </a:solidFill>
                </a:endParaRPr>
              </a:p>
            </p:txBody>
          </p:sp>
        </mc:Choice>
        <mc:Fallback xmlns="">
          <p:sp>
            <p:nvSpPr>
              <p:cNvPr id="4" name="TextBox 3">
                <a:extLst>
                  <a:ext uri="{FF2B5EF4-FFF2-40B4-BE49-F238E27FC236}">
                    <a16:creationId xmlns:a16="http://schemas.microsoft.com/office/drawing/2014/main" id="{E4E1F798-8383-465E-AD70-CE928F59C887}"/>
                  </a:ext>
                </a:extLst>
              </p:cNvPr>
              <p:cNvSpPr txBox="1">
                <a:spLocks noRot="1" noChangeAspect="1" noMove="1" noResize="1" noEditPoints="1" noAdjustHandles="1" noChangeArrowheads="1" noChangeShapeType="1" noTextEdit="1"/>
              </p:cNvSpPr>
              <p:nvPr/>
            </p:nvSpPr>
            <p:spPr>
              <a:xfrm>
                <a:off x="471411" y="2091279"/>
                <a:ext cx="1665905" cy="523157"/>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A238F5-F1C9-44D2-9CE1-2C8A0E5B7470}"/>
                  </a:ext>
                </a:extLst>
              </p:cNvPr>
              <p:cNvSpPr txBox="1"/>
              <p:nvPr/>
            </p:nvSpPr>
            <p:spPr>
              <a:xfrm>
                <a:off x="471411" y="2824986"/>
                <a:ext cx="1665905"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𝐹</m:t>
                      </m:r>
                      <m:r>
                        <a:rPr lang="ru-RU" i="1">
                          <a:solidFill>
                            <a:srgbClr val="000000"/>
                          </a:solidFill>
                          <a:latin typeface="Cambria Math" panose="02040503050406030204" pitchFamily="18" charset="0"/>
                        </a:rPr>
                        <m:t>𝑃𝑅</m:t>
                      </m:r>
                      <m:r>
                        <a:rPr lang="ru-RU">
                          <a:solidFill>
                            <a:srgbClr val="000000"/>
                          </a:solidFill>
                          <a:latin typeface="Cambria Math" panose="02040503050406030204" pitchFamily="18" charset="0"/>
                        </a:rPr>
                        <m:t>=</m:t>
                      </m:r>
                      <m:f>
                        <m:fPr>
                          <m:ctrlPr>
                            <a:rPr lang="ru-RU"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𝐹</m:t>
                          </m:r>
                          <m:r>
                            <a:rPr lang="ru-RU" i="1">
                              <a:solidFill>
                                <a:srgbClr val="000000"/>
                              </a:solidFill>
                              <a:latin typeface="Cambria Math" panose="02040503050406030204" pitchFamily="18" charset="0"/>
                            </a:rPr>
                            <m:t>𝑃</m:t>
                          </m:r>
                        </m:num>
                        <m:den>
                          <m:r>
                            <a:rPr lang="en-US" b="0" i="1" smtClean="0">
                              <a:solidFill>
                                <a:srgbClr val="000000"/>
                              </a:solidFill>
                              <a:latin typeface="Cambria Math" panose="02040503050406030204" pitchFamily="18" charset="0"/>
                            </a:rPr>
                            <m:t>𝐹</m:t>
                          </m:r>
                          <m:r>
                            <a:rPr lang="en-US" i="1">
                              <a:solidFill>
                                <a:srgbClr val="000000"/>
                              </a:solidFill>
                              <a:latin typeface="Cambria Math" panose="02040503050406030204" pitchFamily="18" charset="0"/>
                            </a:rPr>
                            <m:t>𝑃</m:t>
                          </m:r>
                          <m:r>
                            <a:rPr lang="ru-RU">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𝑇</m:t>
                          </m:r>
                          <m:r>
                            <a:rPr lang="ru-RU" i="1">
                              <a:solidFill>
                                <a:srgbClr val="000000"/>
                              </a:solidFill>
                              <a:latin typeface="Cambria Math" panose="02040503050406030204" pitchFamily="18" charset="0"/>
                            </a:rPr>
                            <m:t>𝑁</m:t>
                          </m:r>
                        </m:den>
                      </m:f>
                    </m:oMath>
                  </m:oMathPara>
                </a14:m>
                <a:endParaRPr lang="ru-RU">
                  <a:solidFill>
                    <a:srgbClr val="000000"/>
                  </a:solidFill>
                </a:endParaRPr>
              </a:p>
            </p:txBody>
          </p:sp>
        </mc:Choice>
        <mc:Fallback xmlns="">
          <p:sp>
            <p:nvSpPr>
              <p:cNvPr id="11" name="TextBox 10">
                <a:extLst>
                  <a:ext uri="{FF2B5EF4-FFF2-40B4-BE49-F238E27FC236}">
                    <a16:creationId xmlns:a16="http://schemas.microsoft.com/office/drawing/2014/main" id="{DFA238F5-F1C9-44D2-9CE1-2C8A0E5B7470}"/>
                  </a:ext>
                </a:extLst>
              </p:cNvPr>
              <p:cNvSpPr txBox="1">
                <a:spLocks noRot="1" noChangeAspect="1" noMove="1" noResize="1" noEditPoints="1" noAdjustHandles="1" noChangeArrowheads="1" noChangeShapeType="1" noTextEdit="1"/>
              </p:cNvSpPr>
              <p:nvPr/>
            </p:nvSpPr>
            <p:spPr>
              <a:xfrm>
                <a:off x="471411" y="2824986"/>
                <a:ext cx="1665905" cy="523157"/>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52542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8D1EAF28-AD41-4C48-9121-6166A62E8693}"/>
              </a:ext>
            </a:extLst>
          </p:cNvPr>
          <p:cNvSpPr/>
          <p:nvPr/>
        </p:nvSpPr>
        <p:spPr>
          <a:xfrm>
            <a:off x="66857" y="4289796"/>
            <a:ext cx="2910320" cy="7512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ru-RU"/>
          </a:p>
        </p:txBody>
      </p:sp>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636"/>
            <a:ext cx="8229600" cy="620483"/>
          </a:xfrm>
        </p:spPr>
        <p:txBody>
          <a:bodyPr>
            <a:normAutofit/>
          </a:bodyPr>
          <a:lstStyle/>
          <a:p>
            <a:r>
              <a:rPr lang="en-US" sz="2800" dirty="0"/>
              <a:t>Example in Python</a:t>
            </a:r>
            <a:endParaRPr lang="ru-RU" sz="2800" dirty="0"/>
          </a:p>
        </p:txBody>
      </p:sp>
      <p:sp>
        <p:nvSpPr>
          <p:cNvPr id="13" name="Прямоугольник 12">
            <a:extLst>
              <a:ext uri="{FF2B5EF4-FFF2-40B4-BE49-F238E27FC236}">
                <a16:creationId xmlns:a16="http://schemas.microsoft.com/office/drawing/2014/main" id="{351E3541-F333-4FCB-A3E8-478059196BD0}"/>
              </a:ext>
            </a:extLst>
          </p:cNvPr>
          <p:cNvSpPr/>
          <p:nvPr/>
        </p:nvSpPr>
        <p:spPr>
          <a:xfrm>
            <a:off x="184826" y="1939193"/>
            <a:ext cx="8907294" cy="1029256"/>
          </a:xfrm>
          <a:prstGeom prst="rect">
            <a:avLst/>
          </a:prstGeom>
        </p:spPr>
        <p:txBody>
          <a:bodyPr wrap="square">
            <a:spAutoFit/>
          </a:bodyPr>
          <a:lstStyle/>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Open file </a:t>
            </a:r>
            <a:r>
              <a:rPr lang="en-US" b="1" dirty="0">
                <a:solidFill>
                  <a:srgbClr val="0230AC"/>
                </a:solidFill>
                <a:latin typeface="Calibri" panose="020F0502020204030204" pitchFamily="34" charset="0"/>
              </a:rPr>
              <a:t>Regression</a:t>
            </a:r>
            <a:r>
              <a:rPr lang="ru-RU" b="1" dirty="0"/>
              <a:t>.</a:t>
            </a:r>
            <a:r>
              <a:rPr lang="ru-RU" b="1" dirty="0" err="1"/>
              <a:t>ipynb</a:t>
            </a:r>
            <a:r>
              <a:rPr lang="ru-RU" b="1" dirty="0"/>
              <a:t> </a:t>
            </a:r>
            <a:r>
              <a:rPr lang="en-US" b="1" dirty="0">
                <a:latin typeface="Calibri" panose="020F0502020204030204" pitchFamily="34" charset="0"/>
                <a:ea typeface="Calibri" panose="020F0502020204030204" pitchFamily="34" charset="0"/>
                <a:cs typeface="Calibri" panose="020F0502020204030204" pitchFamily="34" charset="0"/>
                <a:hlinkClick r:id="rId3"/>
              </a:rPr>
              <a:t>https://drive.google.com/drive/folders/1mps-_1bN0FckoKbvBi1DI85LElVdVGVu?usp=sharing</a:t>
            </a:r>
            <a:r>
              <a:rPr lang="en-US" b="1" dirty="0">
                <a:latin typeface="Calibri" panose="020F0502020204030204" pitchFamily="34" charset="0"/>
                <a:ea typeface="Calibri" panose="020F0502020204030204" pitchFamily="34" charset="0"/>
                <a:cs typeface="Calibri" panose="020F0502020204030204" pitchFamily="34" charset="0"/>
              </a:rPr>
              <a:t> </a:t>
            </a:r>
          </a:p>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Follow teacher instructions and run parts of the program code with me</a:t>
            </a:r>
            <a:endParaRPr lang="ru-RU"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2709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636"/>
            <a:ext cx="8229600" cy="620483"/>
          </a:xfrm>
        </p:spPr>
        <p:txBody>
          <a:bodyPr>
            <a:normAutofit/>
          </a:bodyPr>
          <a:lstStyle/>
          <a:p>
            <a:r>
              <a:rPr lang="en-US" sz="2800" dirty="0"/>
              <a:t>Key points</a:t>
            </a:r>
            <a:endParaRPr lang="ru-RU" sz="2800" dirty="0"/>
          </a:p>
        </p:txBody>
      </p:sp>
      <p:sp>
        <p:nvSpPr>
          <p:cNvPr id="13" name="Прямоугольник 12">
            <a:extLst>
              <a:ext uri="{FF2B5EF4-FFF2-40B4-BE49-F238E27FC236}">
                <a16:creationId xmlns:a16="http://schemas.microsoft.com/office/drawing/2014/main" id="{351E3541-F333-4FCB-A3E8-478059196BD0}"/>
              </a:ext>
            </a:extLst>
          </p:cNvPr>
          <p:cNvSpPr/>
          <p:nvPr/>
        </p:nvSpPr>
        <p:spPr>
          <a:xfrm>
            <a:off x="184826" y="724556"/>
            <a:ext cx="8907294" cy="4801314"/>
          </a:xfrm>
          <a:prstGeom prst="rect">
            <a:avLst/>
          </a:prstGeom>
        </p:spPr>
        <p:txBody>
          <a:bodyPr wrap="square">
            <a:spAutoFit/>
          </a:bodyPr>
          <a:lstStyle/>
          <a:p>
            <a:pPr marL="285750" indent="-285750" algn="just">
              <a:buFont typeface="Arial" panose="020B0604020202020204" pitchFamily="34" charset="0"/>
              <a:buChar char="•"/>
            </a:pPr>
            <a:r>
              <a:rPr lang="en-US" dirty="0"/>
              <a:t>Multivariate random variable</a:t>
            </a:r>
          </a:p>
          <a:p>
            <a:pPr algn="just"/>
            <a:endParaRPr lang="ru-RU" dirty="0"/>
          </a:p>
          <a:p>
            <a:pPr marL="285750" indent="-285750" algn="just">
              <a:buFont typeface="Arial" panose="020B0604020202020204" pitchFamily="34" charset="0"/>
              <a:buChar char="•"/>
            </a:pPr>
            <a:r>
              <a:rPr lang="en-US" dirty="0">
                <a:solidFill>
                  <a:srgbClr val="0230AC"/>
                </a:solidFill>
                <a:latin typeface="Calibri" panose="020F0502020204030204" pitchFamily="34" charset="0"/>
              </a:rPr>
              <a:t>M</a:t>
            </a:r>
            <a:r>
              <a:rPr lang="en-US" i="0" dirty="0">
                <a:solidFill>
                  <a:srgbClr val="0230AC"/>
                </a:solidFill>
                <a:effectLst/>
                <a:latin typeface="Calibri" panose="020F0502020204030204" pitchFamily="34" charset="0"/>
              </a:rPr>
              <a:t>ultivariate probability function</a:t>
            </a:r>
          </a:p>
          <a:p>
            <a:pPr algn="just"/>
            <a:endParaRPr lang="en-US" dirty="0"/>
          </a:p>
          <a:p>
            <a:pPr marL="285750" indent="-285750" algn="just">
              <a:buFont typeface="Arial" panose="020B0604020202020204" pitchFamily="34" charset="0"/>
              <a:buChar char="•"/>
            </a:pPr>
            <a:r>
              <a:rPr lang="en-US" dirty="0"/>
              <a:t>Conditional distribution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i="0" u="none" strike="noStrike" dirty="0">
                <a:solidFill>
                  <a:srgbClr val="0230AC"/>
                </a:solidFill>
                <a:effectLst/>
                <a:latin typeface="Calibri" panose="020F0502020204030204" pitchFamily="34" charset="0"/>
              </a:rPr>
              <a:t>Correlation analysis</a:t>
            </a:r>
            <a:r>
              <a:rPr lang="en-US" i="0" dirty="0">
                <a:solidFill>
                  <a:srgbClr val="000000"/>
                </a:solidFill>
                <a:effectLst/>
                <a:latin typeface="Calibri" panose="020F0502020204030204" pitchFamily="34" charset="0"/>
              </a:rPr>
              <a:t>​</a:t>
            </a:r>
            <a:endParaRPr lang="ru-RU" i="0" dirty="0">
              <a:solidFill>
                <a:srgbClr val="000000"/>
              </a:solidFill>
              <a:effectLst/>
              <a:latin typeface="Calibri" panose="020F0502020204030204" pitchFamily="34" charset="0"/>
            </a:endParaRPr>
          </a:p>
          <a:p>
            <a:pPr marL="285750" indent="-285750" algn="just">
              <a:buFont typeface="Arial" panose="020B0604020202020204" pitchFamily="34" charset="0"/>
              <a:buChar char="•"/>
            </a:pPr>
            <a:endParaRPr lang="ru-RU" dirty="0">
              <a:solidFill>
                <a:srgbClr val="000000"/>
              </a:solidFill>
              <a:latin typeface="Calibri" panose="020F0502020204030204" pitchFamily="34" charset="0"/>
            </a:endParaRPr>
          </a:p>
          <a:p>
            <a:pPr marL="285750" indent="-285750" algn="just">
              <a:buFont typeface="Arial" panose="020B0604020202020204" pitchFamily="34" charset="0"/>
              <a:buChar char="•"/>
            </a:pPr>
            <a:r>
              <a:rPr lang="en-US" dirty="0"/>
              <a:t>Dimension reduction</a:t>
            </a:r>
            <a:endParaRPr lang="ru-RU" dirty="0"/>
          </a:p>
          <a:p>
            <a:pPr marL="285750" indent="-285750" algn="just">
              <a:buFont typeface="Arial" panose="020B0604020202020204" pitchFamily="34" charset="0"/>
              <a:buChar char="•"/>
            </a:pPr>
            <a:endParaRPr lang="ru-RU" dirty="0"/>
          </a:p>
          <a:p>
            <a:pPr marL="285750" indent="-285750" algn="just">
              <a:buFont typeface="Arial" panose="020B0604020202020204" pitchFamily="34" charset="0"/>
              <a:buChar char="•"/>
            </a:pPr>
            <a:r>
              <a:rPr lang="en-US" dirty="0"/>
              <a:t>Regression problem</a:t>
            </a:r>
            <a:endParaRPr lang="ru-RU" dirty="0"/>
          </a:p>
          <a:p>
            <a:pPr marL="285750" indent="-285750" algn="just">
              <a:buFont typeface="Arial" panose="020B0604020202020204" pitchFamily="34" charset="0"/>
              <a:buChar char="•"/>
            </a:pPr>
            <a:endParaRPr lang="ru-RU" dirty="0"/>
          </a:p>
          <a:p>
            <a:pPr marL="285750" indent="-285750" algn="just">
              <a:buFont typeface="Arial" panose="020B0604020202020204" pitchFamily="34" charset="0"/>
              <a:buChar char="•"/>
            </a:pPr>
            <a:r>
              <a:rPr lang="en-US" dirty="0"/>
              <a:t>Classification problem</a:t>
            </a:r>
          </a:p>
          <a:p>
            <a:pPr algn="just"/>
            <a:endParaRPr lang="en-US" dirty="0"/>
          </a:p>
          <a:p>
            <a:pPr algn="just"/>
            <a:endParaRPr lang="en-US" dirty="0"/>
          </a:p>
          <a:p>
            <a:pPr algn="just"/>
            <a:endParaRPr lang="en-US" dirty="0"/>
          </a:p>
          <a:p>
            <a:pPr algn="just"/>
            <a:endParaRPr lang="ru-RU" dirty="0"/>
          </a:p>
        </p:txBody>
      </p:sp>
    </p:spTree>
    <p:extLst>
      <p:ext uri="{BB962C8B-B14F-4D97-AF65-F5344CB8AC3E}">
        <p14:creationId xmlns:p14="http://schemas.microsoft.com/office/powerpoint/2010/main" val="2460224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8D1EAF28-AD41-4C48-9121-6166A62E8693}"/>
              </a:ext>
            </a:extLst>
          </p:cNvPr>
          <p:cNvSpPr/>
          <p:nvPr/>
        </p:nvSpPr>
        <p:spPr>
          <a:xfrm>
            <a:off x="66857" y="4289796"/>
            <a:ext cx="2910320" cy="7512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ru-RU"/>
          </a:p>
        </p:txBody>
      </p:sp>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636"/>
            <a:ext cx="8229600" cy="620483"/>
          </a:xfrm>
        </p:spPr>
        <p:txBody>
          <a:bodyPr>
            <a:normAutofit/>
          </a:bodyPr>
          <a:lstStyle/>
          <a:p>
            <a:r>
              <a:rPr lang="en-US" sz="2800" dirty="0"/>
              <a:t>Example in Python</a:t>
            </a:r>
            <a:endParaRPr lang="ru-RU" sz="2800" dirty="0"/>
          </a:p>
        </p:txBody>
      </p:sp>
      <p:sp>
        <p:nvSpPr>
          <p:cNvPr id="13" name="Прямоугольник 12">
            <a:extLst>
              <a:ext uri="{FF2B5EF4-FFF2-40B4-BE49-F238E27FC236}">
                <a16:creationId xmlns:a16="http://schemas.microsoft.com/office/drawing/2014/main" id="{351E3541-F333-4FCB-A3E8-478059196BD0}"/>
              </a:ext>
            </a:extLst>
          </p:cNvPr>
          <p:cNvSpPr/>
          <p:nvPr/>
        </p:nvSpPr>
        <p:spPr>
          <a:xfrm>
            <a:off x="184826" y="1939193"/>
            <a:ext cx="8907294" cy="1347805"/>
          </a:xfrm>
          <a:prstGeom prst="rect">
            <a:avLst/>
          </a:prstGeom>
        </p:spPr>
        <p:txBody>
          <a:bodyPr wrap="square">
            <a:spAutoFit/>
          </a:bodyPr>
          <a:lstStyle/>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Open file </a:t>
            </a:r>
            <a:r>
              <a:rPr lang="en-US" b="1" dirty="0" err="1"/>
              <a:t>Classification_for_Bank_Marketing_Dataset</a:t>
            </a:r>
            <a:r>
              <a:rPr lang="ru-RU" b="1" dirty="0"/>
              <a:t>.</a:t>
            </a:r>
            <a:r>
              <a:rPr lang="ru-RU" b="1" dirty="0" err="1"/>
              <a:t>ipynb</a:t>
            </a:r>
            <a:r>
              <a:rPr lang="ru-RU" b="1" dirty="0"/>
              <a:t> </a:t>
            </a:r>
            <a:r>
              <a:rPr lang="en-US" b="1" dirty="0">
                <a:latin typeface="Calibri" panose="020F0502020204030204" pitchFamily="34" charset="0"/>
                <a:ea typeface="Calibri" panose="020F0502020204030204" pitchFamily="34" charset="0"/>
                <a:cs typeface="Calibri" panose="020F0502020204030204" pitchFamily="34" charset="0"/>
                <a:hlinkClick r:id="rId3"/>
              </a:rPr>
              <a:t>https://drive.google.com/drive/folders/1mps-_1bN0FckoKbvBi1DI85LElVdVGVu?usp=sharing</a:t>
            </a:r>
            <a:r>
              <a:rPr lang="en-US" b="1" dirty="0">
                <a:latin typeface="Calibri" panose="020F0502020204030204" pitchFamily="34" charset="0"/>
                <a:ea typeface="Calibri" panose="020F0502020204030204" pitchFamily="34" charset="0"/>
                <a:cs typeface="Calibri" panose="020F0502020204030204" pitchFamily="34" charset="0"/>
              </a:rPr>
              <a:t> </a:t>
            </a:r>
          </a:p>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Follow teacher instructions and run parts of the program code with me</a:t>
            </a:r>
            <a:endParaRPr lang="ru-RU"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0149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8D1EAF28-AD41-4C48-9121-6166A62E8693}"/>
              </a:ext>
            </a:extLst>
          </p:cNvPr>
          <p:cNvSpPr/>
          <p:nvPr/>
        </p:nvSpPr>
        <p:spPr>
          <a:xfrm>
            <a:off x="66857" y="4289796"/>
            <a:ext cx="2910320" cy="7512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ru-RU"/>
          </a:p>
        </p:txBody>
      </p:sp>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636"/>
            <a:ext cx="8229600" cy="620483"/>
          </a:xfrm>
        </p:spPr>
        <p:txBody>
          <a:bodyPr>
            <a:normAutofit/>
          </a:bodyPr>
          <a:lstStyle/>
          <a:p>
            <a:r>
              <a:rPr lang="en-US" sz="2800" dirty="0"/>
              <a:t>Learning objectives</a:t>
            </a:r>
            <a:endParaRPr lang="ru-RU" sz="2800" dirty="0"/>
          </a:p>
        </p:txBody>
      </p:sp>
      <p:sp>
        <p:nvSpPr>
          <p:cNvPr id="13" name="Прямоугольник 12">
            <a:extLst>
              <a:ext uri="{FF2B5EF4-FFF2-40B4-BE49-F238E27FC236}">
                <a16:creationId xmlns:a16="http://schemas.microsoft.com/office/drawing/2014/main" id="{351E3541-F333-4FCB-A3E8-478059196BD0}"/>
              </a:ext>
            </a:extLst>
          </p:cNvPr>
          <p:cNvSpPr/>
          <p:nvPr/>
        </p:nvSpPr>
        <p:spPr>
          <a:xfrm>
            <a:off x="169849" y="710716"/>
            <a:ext cx="8907294" cy="4039824"/>
          </a:xfrm>
          <a:prstGeom prst="rect">
            <a:avLst/>
          </a:prstGeom>
        </p:spPr>
        <p:txBody>
          <a:bodyPr wrap="square">
            <a:spAutoFit/>
          </a:bodyPr>
          <a:lstStyle/>
          <a:p>
            <a:pPr marL="342900" lvl="0" indent="-342900">
              <a:lnSpc>
                <a:spcPct val="115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Students will be able to </a:t>
            </a:r>
            <a:r>
              <a:rPr lang="en-US" sz="16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give examples of a multivariate random variabl</a:t>
            </a:r>
            <a:r>
              <a:rPr lang="en-US" sz="1600" dirty="0">
                <a:solidFill>
                  <a:srgbClr val="FF0000"/>
                </a:solidFill>
                <a:latin typeface="Calibri" panose="020F0502020204030204" pitchFamily="34" charset="0"/>
                <a:ea typeface="Calibri" panose="020F0502020204030204" pitchFamily="34" charset="0"/>
                <a:cs typeface="Calibri" panose="020F0502020204030204" pitchFamily="34" charset="0"/>
              </a:rPr>
              <a:t>e</a:t>
            </a:r>
          </a:p>
          <a:p>
            <a:pPr lvl="0">
              <a:lnSpc>
                <a:spcPct val="115000"/>
              </a:lnSpc>
            </a:pPr>
            <a:endParaRPr lang="ru-RU"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Students will be able to </a:t>
            </a:r>
            <a:r>
              <a:rPr lang="en-US" sz="16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evaluate conditional distribution and marginal probability distributions</a:t>
            </a:r>
          </a:p>
          <a:p>
            <a:pPr lvl="0">
              <a:lnSpc>
                <a:spcPct val="115000"/>
              </a:lnSpc>
            </a:pPr>
            <a:endParaRPr lang="ru-RU"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Students will be able to </a:t>
            </a:r>
            <a:r>
              <a:rPr lang="en-US" sz="16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perform correlation analysis in Python</a:t>
            </a:r>
          </a:p>
          <a:p>
            <a:pPr lvl="0">
              <a:lnSpc>
                <a:spcPct val="115000"/>
              </a:lnSpc>
            </a:pPr>
            <a:endParaRPr lang="ru-RU"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Students will be able to </a:t>
            </a:r>
            <a:r>
              <a:rPr lang="en-US" sz="16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evaluate the required number of components to reduce the dimension and perform dimension reduction in two ways in Python</a:t>
            </a:r>
          </a:p>
          <a:p>
            <a:pPr lvl="0">
              <a:lnSpc>
                <a:spcPct val="115000"/>
              </a:lnSpc>
            </a:pPr>
            <a:endParaRPr lang="ru-RU"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Students will be able to </a:t>
            </a:r>
            <a:r>
              <a:rPr lang="en-US" sz="16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solve the regression problem and evaluate the quality of the solution in Python</a:t>
            </a:r>
          </a:p>
          <a:p>
            <a:pPr lvl="0">
              <a:lnSpc>
                <a:spcPct val="115000"/>
              </a:lnSpc>
            </a:pPr>
            <a:endParaRPr lang="ru-RU"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Calibri" panose="020F0502020204030204" pitchFamily="34" charset="0"/>
              </a:rPr>
              <a:t>Students will be able to </a:t>
            </a:r>
            <a:r>
              <a:rPr lang="en-US" sz="16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solve the classification problem and evaluate the quality of the solution in Python</a:t>
            </a:r>
            <a:endParaRPr lang="ru-RU" sz="160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9904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8D1EAF28-AD41-4C48-9121-6166A62E8693}"/>
              </a:ext>
            </a:extLst>
          </p:cNvPr>
          <p:cNvSpPr/>
          <p:nvPr/>
        </p:nvSpPr>
        <p:spPr>
          <a:xfrm>
            <a:off x="66857" y="4289796"/>
            <a:ext cx="2910320" cy="7512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ru-RU"/>
          </a:p>
        </p:txBody>
      </p:sp>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636"/>
            <a:ext cx="8229600" cy="620483"/>
          </a:xfrm>
        </p:spPr>
        <p:txBody>
          <a:bodyPr>
            <a:normAutofit/>
          </a:bodyPr>
          <a:lstStyle/>
          <a:p>
            <a:r>
              <a:rPr lang="en-US" sz="2800" dirty="0"/>
              <a:t>Revising basics</a:t>
            </a:r>
            <a:endParaRPr lang="ru-RU" sz="2800" dirty="0"/>
          </a:p>
        </p:txBody>
      </p:sp>
      <p:sp>
        <p:nvSpPr>
          <p:cNvPr id="13" name="Прямоугольник 12">
            <a:extLst>
              <a:ext uri="{FF2B5EF4-FFF2-40B4-BE49-F238E27FC236}">
                <a16:creationId xmlns:a16="http://schemas.microsoft.com/office/drawing/2014/main" id="{351E3541-F333-4FCB-A3E8-478059196BD0}"/>
              </a:ext>
            </a:extLst>
          </p:cNvPr>
          <p:cNvSpPr/>
          <p:nvPr/>
        </p:nvSpPr>
        <p:spPr>
          <a:xfrm>
            <a:off x="171379" y="1335136"/>
            <a:ext cx="8907294" cy="1666354"/>
          </a:xfrm>
          <a:prstGeom prst="rect">
            <a:avLst/>
          </a:prstGeom>
        </p:spPr>
        <p:txBody>
          <a:bodyPr wrap="square">
            <a:spAutoFit/>
          </a:bodyPr>
          <a:lstStyle/>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Follow the link </a:t>
            </a:r>
            <a:r>
              <a:rPr lang="en-US" dirty="0">
                <a:latin typeface="Calibri" panose="020F0502020204030204" pitchFamily="34" charset="0"/>
                <a:ea typeface="Calibri" panose="020F0502020204030204" pitchFamily="34" charset="0"/>
                <a:cs typeface="Calibri" panose="020F0502020204030204" pitchFamily="34" charset="0"/>
                <a:hlinkClick r:id="rId3"/>
              </a:rPr>
              <a:t>https://forms.gle/QAEm3iTQG2WFLFcs6</a:t>
            </a:r>
            <a:r>
              <a:rPr lang="ru-RU"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Font typeface="Symbol" panose="05050102010706020507" pitchFamily="18" charset="2"/>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Fill in the first and last name and then answer the questions</a:t>
            </a:r>
            <a:endParaRPr lang="ru-RU"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Font typeface="Symbol" panose="05050102010706020507" pitchFamily="18" charset="2"/>
              <a:buChar char=""/>
            </a:pPr>
            <a:endParaRPr lang="ru-RU"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This is an individual work. You have </a:t>
            </a:r>
            <a:r>
              <a:rPr lang="ru-RU" dirty="0">
                <a:latin typeface="Calibri" panose="020F0502020204030204" pitchFamily="34" charset="0"/>
                <a:ea typeface="Calibri" panose="020F0502020204030204" pitchFamily="34" charset="0"/>
                <a:cs typeface="Calibri" panose="020F0502020204030204" pitchFamily="34" charset="0"/>
              </a:rPr>
              <a:t>3</a:t>
            </a:r>
            <a:r>
              <a:rPr lang="en-US" dirty="0">
                <a:latin typeface="Calibri" panose="020F0502020204030204" pitchFamily="34" charset="0"/>
                <a:ea typeface="Calibri" panose="020F0502020204030204" pitchFamily="34" charset="0"/>
                <a:cs typeface="Calibri" panose="020F0502020204030204" pitchFamily="34" charset="0"/>
              </a:rPr>
              <a:t> minutes</a:t>
            </a:r>
            <a:r>
              <a:rPr lang="ru-RU"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 </a:t>
            </a:r>
            <a:endParaRPr lang="ru-RU"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427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Прямоугольник 24">
            <a:extLst>
              <a:ext uri="{FF2B5EF4-FFF2-40B4-BE49-F238E27FC236}">
                <a16:creationId xmlns:a16="http://schemas.microsoft.com/office/drawing/2014/main" id="{FEE334F1-9FE1-49E0-9F7A-3A648A3D0828}"/>
              </a:ext>
            </a:extLst>
          </p:cNvPr>
          <p:cNvSpPr/>
          <p:nvPr/>
        </p:nvSpPr>
        <p:spPr>
          <a:xfrm>
            <a:off x="42159" y="4329021"/>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9218" name="TextBox 16"/>
          <p:cNvSpPr txBox="1">
            <a:spLocks noChangeArrowheads="1"/>
          </p:cNvSpPr>
          <p:nvPr/>
        </p:nvSpPr>
        <p:spPr bwMode="auto">
          <a:xfrm>
            <a:off x="-50316" y="119621"/>
            <a:ext cx="56112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ru-RU" b="1">
                <a:solidFill>
                  <a:schemeClr val="tx1"/>
                </a:solidFill>
                <a:latin typeface="Calibri"/>
                <a:cs typeface="Arial"/>
              </a:rPr>
              <a:t>Distribution of Multivariate Random Value</a:t>
            </a:r>
            <a:endParaRPr lang="ru-RU" altLang="ru-RU" b="1">
              <a:solidFill>
                <a:schemeClr val="tx1"/>
              </a:solidFill>
              <a:latin typeface="Calibri"/>
              <a:cs typeface="Arial"/>
            </a:endParaRPr>
          </a:p>
        </p:txBody>
      </p:sp>
      <p:sp>
        <p:nvSpPr>
          <p:cNvPr id="9219" name="Нижний колонтитул 11"/>
          <p:cNvSpPr>
            <a:spLocks noGrp="1"/>
          </p:cNvSpPr>
          <p:nvPr>
            <p:ph type="ftr"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144C66"/>
              </a:buClr>
              <a:buFont typeface="Wingdings" panose="05000000000000000000" pitchFamily="2" charset="2"/>
              <a:buChar char="ü"/>
              <a:defRPr sz="1800">
                <a:solidFill>
                  <a:srgbClr val="103040"/>
                </a:solidFill>
                <a:latin typeface="Arial" panose="020B0604020202020204" pitchFamily="34" charset="0"/>
                <a:cs typeface="Arial" panose="020B0604020202020204" pitchFamily="34" charset="0"/>
              </a:defRPr>
            </a:lvl1pPr>
            <a:lvl2pPr marL="557213" indent="-214313">
              <a:spcBef>
                <a:spcPct val="20000"/>
              </a:spcBef>
              <a:buSzPct val="90000"/>
              <a:buBlip>
                <a:blip r:embed="rId3"/>
              </a:buBlip>
              <a:defRPr sz="1500">
                <a:solidFill>
                  <a:srgbClr val="103040"/>
                </a:solidFill>
                <a:latin typeface="Arial" panose="020B0604020202020204" pitchFamily="34" charset="0"/>
                <a:cs typeface="Arial" panose="020B0604020202020204" pitchFamily="34" charset="0"/>
              </a:defRPr>
            </a:lvl2pPr>
            <a:lvl3pPr marL="857250" indent="-171450">
              <a:spcBef>
                <a:spcPct val="20000"/>
              </a:spcBef>
              <a:buChar char="•"/>
              <a:defRPr>
                <a:solidFill>
                  <a:srgbClr val="103040"/>
                </a:solidFill>
                <a:latin typeface="Arial" panose="020B0604020202020204" pitchFamily="34" charset="0"/>
                <a:cs typeface="Arial" panose="020B0604020202020204" pitchFamily="34" charset="0"/>
              </a:defRPr>
            </a:lvl3pPr>
            <a:lvl4pPr marL="1200150" indent="-171450">
              <a:spcBef>
                <a:spcPct val="20000"/>
              </a:spcBef>
              <a:buChar char="–"/>
              <a:defRPr sz="1200">
                <a:solidFill>
                  <a:srgbClr val="103040"/>
                </a:solidFill>
                <a:latin typeface="Arial" panose="020B0604020202020204" pitchFamily="34" charset="0"/>
                <a:cs typeface="Arial" panose="020B0604020202020204" pitchFamily="34" charset="0"/>
              </a:defRPr>
            </a:lvl4pPr>
            <a:lvl5pPr marL="1543050" indent="-171450">
              <a:spcBef>
                <a:spcPct val="20000"/>
              </a:spcBef>
              <a:buChar char="»"/>
              <a:defRPr sz="1200">
                <a:solidFill>
                  <a:srgbClr val="103040"/>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350" b="1">
                <a:solidFill>
                  <a:schemeClr val="bg1"/>
                </a:solidFill>
              </a:rPr>
              <a:t>Санкт-Петербург</a:t>
            </a:r>
            <a:endParaRPr lang="en-US" altLang="ru-RU" sz="1350" b="1">
              <a:solidFill>
                <a:schemeClr val="bg1"/>
              </a:solidFill>
            </a:endParaRPr>
          </a:p>
        </p:txBody>
      </p:sp>
      <p:sp>
        <p:nvSpPr>
          <p:cNvPr id="9222" name="Rectangle 2"/>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ru-RU" altLang="ru-RU" sz="1350">
              <a:solidFill>
                <a:schemeClr val="tx1"/>
              </a:solidFill>
              <a:latin typeface="Calibri"/>
              <a:cs typeface="Calibri"/>
            </a:endParaRPr>
          </a:p>
        </p:txBody>
      </p:sp>
      <mc:AlternateContent xmlns:mc="http://schemas.openxmlformats.org/markup-compatibility/2006" xmlns:a14="http://schemas.microsoft.com/office/drawing/2010/main">
        <mc:Choice Requires="a14">
          <p:sp>
            <p:nvSpPr>
              <p:cNvPr id="9223" name="Object 2"/>
              <p:cNvSpPr txBox="1"/>
              <p:nvPr/>
            </p:nvSpPr>
            <p:spPr bwMode="auto">
              <a:xfrm>
                <a:off x="43151" y="2573932"/>
                <a:ext cx="8127755" cy="1114406"/>
              </a:xfrm>
              <a:prstGeom prst="rect">
                <a:avLst/>
              </a:prstGeom>
              <a:noFill/>
              <a:ln>
                <a:noFill/>
              </a:ln>
            </p:spPr>
            <p:txBody>
              <a:bodyPr>
                <a:normAutofit/>
              </a:bodyPr>
              <a:lstStyle/>
              <a:p>
                <a:pPr algn="ctr">
                  <a:lnSpc>
                    <a:spcPct val="150000"/>
                  </a:lnSpc>
                </a:pPr>
                <a14:m>
                  <m:oMathPara xmlns:m="http://schemas.openxmlformats.org/officeDocument/2006/math">
                    <m:oMathParaPr>
                      <m:jc m:val="center"/>
                    </m:oMathParaPr>
                    <m:oMath xmlns:m="http://schemas.openxmlformats.org/officeDocument/2006/math">
                      <m:sSub>
                        <m:sSubPr>
                          <m:ctrlPr>
                            <a:rPr lang="ru-RU" sz="2000" i="1" smtClean="0">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𝐹</m:t>
                          </m:r>
                        </m:e>
                        <m:sub>
                          <m:r>
                            <m:rPr>
                              <m:sty m:val="p"/>
                            </m:rPr>
                            <a:rPr lang="ru-RU" sz="2000" i="1">
                              <a:solidFill>
                                <a:srgbClr val="000000"/>
                              </a:solidFill>
                              <a:latin typeface="Cambria Math" panose="02040503050406030204" pitchFamily="18" charset="0"/>
                            </a:rPr>
                            <m:t>Ξ</m:t>
                          </m:r>
                        </m:sub>
                      </m:sSub>
                      <m:d>
                        <m:dPr>
                          <m:ctrlPr>
                            <a:rPr lang="ru-RU" sz="2000" i="1">
                              <a:solidFill>
                                <a:srgbClr val="000000"/>
                              </a:solidFill>
                              <a:latin typeface="Cambria Math" panose="02040503050406030204" pitchFamily="18" charset="0"/>
                            </a:rPr>
                          </m:ctrlPr>
                        </m:dPr>
                        <m:e>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𝑛</m:t>
                              </m:r>
                            </m:sub>
                          </m:sSub>
                        </m:e>
                      </m:d>
                      <m:r>
                        <a:rPr lang="ru-RU" sz="2000" i="1">
                          <a:solidFill>
                            <a:srgbClr val="000000"/>
                          </a:solidFill>
                          <a:latin typeface="Cambria Math" panose="02040503050406030204" pitchFamily="18" charset="0"/>
                        </a:rPr>
                        <m:t>=</m:t>
                      </m:r>
                      <m:r>
                        <a:rPr lang="ru-RU" sz="2000" i="1">
                          <a:solidFill>
                            <a:srgbClr val="000000"/>
                          </a:solidFill>
                          <a:latin typeface="Cambria Math" panose="02040503050406030204" pitchFamily="18" charset="0"/>
                        </a:rPr>
                        <m:t>𝑃</m:t>
                      </m:r>
                      <m:d>
                        <m:dPr>
                          <m:ctrlPr>
                            <a:rPr lang="ru-RU" sz="2000" i="1">
                              <a:solidFill>
                                <a:srgbClr val="000000"/>
                              </a:solidFill>
                              <a:latin typeface="Cambria Math" panose="02040503050406030204" pitchFamily="18" charset="0"/>
                            </a:rPr>
                          </m:ctrlPr>
                        </m:dPr>
                        <m:e>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&lt;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𝑛</m:t>
                              </m:r>
                            </m:sub>
                          </m:sSub>
                          <m:r>
                            <a:rPr lang="ru-RU" sz="2000" i="1">
                              <a:solidFill>
                                <a:srgbClr val="000000"/>
                              </a:solidFill>
                              <a:latin typeface="Cambria Math" panose="02040503050406030204" pitchFamily="18" charset="0"/>
                            </a:rPr>
                            <m:t>&lt;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𝑛</m:t>
                              </m:r>
                            </m:sub>
                          </m:sSub>
                        </m:e>
                      </m:d>
                      <m:r>
                        <a:rPr lang="ru-RU" sz="2000" i="1">
                          <a:solidFill>
                            <a:srgbClr val="000000"/>
                          </a:solidFill>
                          <a:latin typeface="Cambria Math" panose="02040503050406030204" pitchFamily="18" charset="0"/>
                        </a:rPr>
                        <m:t>=</m:t>
                      </m:r>
                    </m:oMath>
                  </m:oMathPara>
                </a14:m>
                <a:endParaRPr lang="en-US" sz="2000" i="1">
                  <a:solidFill>
                    <a:srgbClr val="000000"/>
                  </a:solidFill>
                  <a:latin typeface="Cambria Math" panose="02040503050406030204" pitchFamily="18" charset="0"/>
                </a:endParaRPr>
              </a:p>
              <a:p>
                <a:pPr algn="ctr">
                  <a:lnSpc>
                    <a:spcPct val="150000"/>
                  </a:lnSpc>
                </a:pPr>
                <a:r>
                  <a:rPr lang="en-US">
                    <a:solidFill>
                      <a:srgbClr val="000000"/>
                    </a:solidFill>
                  </a:rPr>
                  <a:t>= </a:t>
                </a:r>
                <a14:m>
                  <m:oMath xmlns:m="http://schemas.openxmlformats.org/officeDocument/2006/math">
                    <m:r>
                      <a:rPr lang="ru-RU" i="1">
                        <a:solidFill>
                          <a:srgbClr val="000000"/>
                        </a:solidFill>
                        <a:latin typeface="Cambria Math" panose="02040503050406030204" pitchFamily="18" charset="0"/>
                      </a:rPr>
                      <m:t>𝑃</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1</m:t>
                        </m:r>
                      </m:sub>
                    </m:sSub>
                    <m:r>
                      <a:rPr lang="ru-RU" i="1">
                        <a:solidFill>
                          <a:srgbClr val="000000"/>
                        </a:solidFill>
                        <a:latin typeface="Cambria Math" panose="02040503050406030204" pitchFamily="18" charset="0"/>
                      </a:rPr>
                      <m:t>&lt;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𝑧</m:t>
                        </m:r>
                      </m:e>
                      <m:sub>
                        <m:r>
                          <a:rPr lang="ru-RU" i="1">
                            <a:solidFill>
                              <a:srgbClr val="000000"/>
                            </a:solidFill>
                            <a:latin typeface="Cambria Math" panose="02040503050406030204" pitchFamily="18" charset="0"/>
                          </a:rPr>
                          <m:t>1</m:t>
                        </m:r>
                      </m:sub>
                    </m:sSub>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𝑃</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2</m:t>
                        </m:r>
                      </m:sub>
                    </m:sSub>
                    <m:r>
                      <a:rPr lang="ru-RU" i="1">
                        <a:solidFill>
                          <a:srgbClr val="000000"/>
                        </a:solidFill>
                        <a:latin typeface="Cambria Math" panose="02040503050406030204" pitchFamily="18" charset="0"/>
                      </a:rPr>
                      <m:t>&lt;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𝑧</m:t>
                        </m:r>
                      </m:e>
                      <m:sub>
                        <m:r>
                          <a:rPr lang="ru-RU" i="1">
                            <a:solidFill>
                              <a:srgbClr val="000000"/>
                            </a:solidFill>
                            <a:latin typeface="Cambria Math" panose="02040503050406030204" pitchFamily="18" charset="0"/>
                          </a:rPr>
                          <m:t>2</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1</m:t>
                        </m:r>
                      </m:sub>
                    </m:sSub>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𝑃</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𝑛</m:t>
                        </m:r>
                      </m:sub>
                    </m:sSub>
                    <m:r>
                      <a:rPr lang="ru-RU" i="1">
                        <a:solidFill>
                          <a:srgbClr val="000000"/>
                        </a:solidFill>
                        <a:latin typeface="Cambria Math" panose="02040503050406030204" pitchFamily="18" charset="0"/>
                      </a:rPr>
                      <m:t>&lt;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𝑧</m:t>
                        </m:r>
                      </m:e>
                      <m:sub>
                        <m:r>
                          <a:rPr lang="ru-RU" i="1">
                            <a:solidFill>
                              <a:srgbClr val="000000"/>
                            </a:solidFill>
                            <a:latin typeface="Cambria Math" panose="02040503050406030204" pitchFamily="18" charset="0"/>
                          </a:rPr>
                          <m:t>𝑛</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1</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𝑛</m:t>
                        </m:r>
                        <m:r>
                          <a:rPr lang="ru-RU" i="1">
                            <a:solidFill>
                              <a:srgbClr val="000000"/>
                            </a:solidFill>
                            <a:latin typeface="Cambria Math" panose="02040503050406030204" pitchFamily="18" charset="0"/>
                          </a:rPr>
                          <m:t>−1</m:t>
                        </m:r>
                      </m:sub>
                    </m:sSub>
                    <m:r>
                      <a:rPr lang="ru-RU" i="1">
                        <a:solidFill>
                          <a:srgbClr val="000000"/>
                        </a:solidFill>
                        <a:latin typeface="Cambria Math" panose="02040503050406030204" pitchFamily="18" charset="0"/>
                      </a:rPr>
                      <m:t>) </m:t>
                    </m:r>
                  </m:oMath>
                </a14:m>
                <a:endParaRPr lang="ru-RU"/>
              </a:p>
            </p:txBody>
          </p:sp>
        </mc:Choice>
        <mc:Fallback xmlns="">
          <p:sp>
            <p:nvSpPr>
              <p:cNvPr id="9223" name="Object 2"/>
              <p:cNvSpPr txBox="1">
                <a:spLocks noRot="1" noChangeAspect="1" noMove="1" noResize="1" noEditPoints="1" noAdjustHandles="1" noChangeArrowheads="1" noChangeShapeType="1" noTextEdit="1"/>
              </p:cNvSpPr>
              <p:nvPr/>
            </p:nvSpPr>
            <p:spPr bwMode="auto">
              <a:xfrm>
                <a:off x="43151" y="2573932"/>
                <a:ext cx="8127755" cy="1114406"/>
              </a:xfrm>
              <a:prstGeom prst="rect">
                <a:avLst/>
              </a:prstGeom>
              <a:blipFill>
                <a:blip r:embed="rId4"/>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224" name="Object 1"/>
              <p:cNvSpPr txBox="1"/>
              <p:nvPr/>
            </p:nvSpPr>
            <p:spPr bwMode="auto">
              <a:xfrm>
                <a:off x="4525220" y="1632875"/>
                <a:ext cx="2071488" cy="43338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2000" b="1" i="1">
                          <a:solidFill>
                            <a:srgbClr val="000000"/>
                          </a:solidFill>
                          <a:latin typeface="Cambria Math" panose="02040503050406030204" pitchFamily="18" charset="0"/>
                        </a:rPr>
                        <m:t>𝜩</m:t>
                      </m:r>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𝑛</m:t>
                          </m:r>
                        </m:sub>
                      </m:sSub>
                      <m:r>
                        <a:rPr lang="ru-RU" sz="2000" i="1">
                          <a:solidFill>
                            <a:srgbClr val="000000"/>
                          </a:solidFill>
                          <a:latin typeface="Cambria Math" panose="02040503050406030204" pitchFamily="18" charset="0"/>
                        </a:rPr>
                        <m:t>)</m:t>
                      </m:r>
                    </m:oMath>
                  </m:oMathPara>
                </a14:m>
                <a:endParaRPr lang="ru-RU" sz="2000"/>
              </a:p>
            </p:txBody>
          </p:sp>
        </mc:Choice>
        <mc:Fallback xmlns="">
          <p:sp>
            <p:nvSpPr>
              <p:cNvPr id="9224" name="Object 1"/>
              <p:cNvSpPr txBox="1">
                <a:spLocks noRot="1" noChangeAspect="1" noMove="1" noResize="1" noEditPoints="1" noAdjustHandles="1" noChangeArrowheads="1" noChangeShapeType="1" noTextEdit="1"/>
              </p:cNvSpPr>
              <p:nvPr/>
            </p:nvSpPr>
            <p:spPr bwMode="auto">
              <a:xfrm>
                <a:off x="4525220" y="1632875"/>
                <a:ext cx="2071488" cy="433388"/>
              </a:xfrm>
              <a:prstGeom prst="rect">
                <a:avLst/>
              </a:prstGeom>
              <a:blipFill>
                <a:blip r:embed="rId5"/>
                <a:stretch>
                  <a:fillRect b="-5634"/>
                </a:stretch>
              </a:blipFill>
              <a:ln>
                <a:noFill/>
              </a:ln>
            </p:spPr>
            <p:txBody>
              <a:bodyPr/>
              <a:lstStyle/>
              <a:p>
                <a:r>
                  <a:rPr lang="ru-RU">
                    <a:noFill/>
                  </a:rPr>
                  <a:t> </a:t>
                </a:r>
              </a:p>
            </p:txBody>
          </p:sp>
        </mc:Fallback>
      </mc:AlternateContent>
      <p:sp>
        <p:nvSpPr>
          <p:cNvPr id="9226" name="TextBox 14"/>
          <p:cNvSpPr txBox="1">
            <a:spLocks noChangeArrowheads="1"/>
          </p:cNvSpPr>
          <p:nvPr/>
        </p:nvSpPr>
        <p:spPr bwMode="auto">
          <a:xfrm>
            <a:off x="180354" y="660595"/>
            <a:ext cx="6995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a:spcBef>
                <a:spcPct val="0"/>
              </a:spcBef>
              <a:buClrTx/>
              <a:buNone/>
            </a:pPr>
            <a:r>
              <a:rPr lang="en-US" altLang="ru-RU" sz="2000" b="1">
                <a:solidFill>
                  <a:schemeClr val="accent1"/>
                </a:solidFill>
                <a:latin typeface="Calibri"/>
                <a:cs typeface="Calibri"/>
              </a:rPr>
              <a:t>Continuous multivariate</a:t>
            </a:r>
            <a:r>
              <a:rPr lang="ru-RU" altLang="ru-RU" sz="2000" b="1">
                <a:solidFill>
                  <a:schemeClr val="accent1"/>
                </a:solidFill>
                <a:latin typeface="Calibri"/>
                <a:cs typeface="Calibri"/>
              </a:rPr>
              <a:t> </a:t>
            </a:r>
            <a:r>
              <a:rPr lang="en-US" altLang="ru-RU" sz="2000" b="1">
                <a:solidFill>
                  <a:schemeClr val="accent1"/>
                </a:solidFill>
                <a:latin typeface="Calibri"/>
                <a:cs typeface="Calibri"/>
              </a:rPr>
              <a:t>random variable (MRV) definition</a:t>
            </a:r>
            <a:endParaRPr lang="ru-RU" altLang="ru-RU" sz="2000" b="1">
              <a:solidFill>
                <a:schemeClr val="accent1"/>
              </a:solidFill>
              <a:latin typeface="Calibri"/>
              <a:cs typeface="Calibri"/>
            </a:endParaRPr>
          </a:p>
        </p:txBody>
      </p:sp>
      <p:sp>
        <p:nvSpPr>
          <p:cNvPr id="9227" name="TextBox 15"/>
          <p:cNvSpPr txBox="1">
            <a:spLocks noChangeArrowheads="1"/>
          </p:cNvSpPr>
          <p:nvPr/>
        </p:nvSpPr>
        <p:spPr bwMode="auto">
          <a:xfrm>
            <a:off x="95789" y="2190267"/>
            <a:ext cx="71656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ru-RU" sz="2000" b="1">
                <a:solidFill>
                  <a:schemeClr val="tx1"/>
                </a:solidFill>
                <a:latin typeface="Calibri"/>
                <a:cs typeface="Calibri"/>
              </a:rPr>
              <a:t>General definition of multivariate probability function</a:t>
            </a:r>
            <a:r>
              <a:rPr lang="ru-RU" altLang="ru-RU" sz="2000" b="1">
                <a:solidFill>
                  <a:schemeClr val="tx1"/>
                </a:solidFill>
                <a:latin typeface="Calibri"/>
                <a:cs typeface="Calibri"/>
              </a:rPr>
              <a:t>:</a:t>
            </a:r>
          </a:p>
        </p:txBody>
      </p:sp>
      <mc:AlternateContent xmlns:mc="http://schemas.openxmlformats.org/markup-compatibility/2006" xmlns:a14="http://schemas.microsoft.com/office/drawing/2010/main">
        <mc:Choice Requires="a14">
          <p:sp>
            <p:nvSpPr>
              <p:cNvPr id="9229" name="Object 5"/>
              <p:cNvSpPr txBox="1"/>
              <p:nvPr/>
            </p:nvSpPr>
            <p:spPr bwMode="auto">
              <a:xfrm>
                <a:off x="379413" y="3681413"/>
                <a:ext cx="2849562" cy="4318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𝐹</m:t>
                          </m:r>
                        </m:e>
                        <m:sub>
                          <m:r>
                            <a:rPr lang="ru-RU" sz="2000" i="1">
                              <a:solidFill>
                                <a:srgbClr val="000000"/>
                              </a:solidFill>
                              <a:latin typeface="Cambria Math" panose="02040503050406030204" pitchFamily="18" charset="0"/>
                            </a:rPr>
                            <m:t>𝑖</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𝑚</m:t>
                          </m:r>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𝑛</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𝑚</m:t>
                          </m:r>
                        </m:sub>
                      </m:sSub>
                      <m:r>
                        <a:rPr lang="ru-RU" sz="2000" i="1">
                          <a:solidFill>
                            <a:srgbClr val="000000"/>
                          </a:solidFill>
                          <a:latin typeface="Cambria Math" panose="02040503050406030204" pitchFamily="18" charset="0"/>
                        </a:rPr>
                        <m:t>)</m:t>
                      </m:r>
                    </m:oMath>
                  </m:oMathPara>
                </a14:m>
                <a:endParaRPr lang="ru-RU" sz="2000"/>
              </a:p>
            </p:txBody>
          </p:sp>
        </mc:Choice>
        <mc:Fallback xmlns="">
          <p:sp>
            <p:nvSpPr>
              <p:cNvPr id="9229" name="Object 5"/>
              <p:cNvSpPr txBox="1">
                <a:spLocks noRot="1" noChangeAspect="1" noMove="1" noResize="1" noEditPoints="1" noAdjustHandles="1" noChangeArrowheads="1" noChangeShapeType="1" noTextEdit="1"/>
              </p:cNvSpPr>
              <p:nvPr/>
            </p:nvSpPr>
            <p:spPr bwMode="auto">
              <a:xfrm>
                <a:off x="379413" y="3681413"/>
                <a:ext cx="2849562" cy="431800"/>
              </a:xfrm>
              <a:prstGeom prst="rect">
                <a:avLst/>
              </a:prstGeom>
              <a:blipFill>
                <a:blip r:embed="rId6"/>
                <a:stretch>
                  <a:fillRect r="-4915" b="-5634"/>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230" name="Object 6"/>
              <p:cNvSpPr txBox="1"/>
              <p:nvPr/>
            </p:nvSpPr>
            <p:spPr bwMode="auto">
              <a:xfrm>
                <a:off x="428625" y="4430713"/>
                <a:ext cx="1857375" cy="4318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sz="2000" i="1">
                          <a:solidFill>
                            <a:srgbClr val="000000"/>
                          </a:solidFill>
                          <a:latin typeface="Cambria Math" panose="02040503050406030204" pitchFamily="18" charset="0"/>
                        </a:rPr>
                        <m:t>𝐹</m:t>
                      </m:r>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r>
                        <a:rPr lang="ru-RU" sz="2000" i="1">
                          <a:solidFill>
                            <a:srgbClr val="000000"/>
                          </a:solidFill>
                          <a:latin typeface="Cambria Math" panose="02040503050406030204" pitchFamily="18" charset="0"/>
                        </a:rPr>
                        <m:t>𝐹</m:t>
                      </m:r>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𝑛</m:t>
                          </m:r>
                        </m:sub>
                      </m:sSub>
                      <m:r>
                        <a:rPr lang="ru-RU" sz="2000" i="1">
                          <a:solidFill>
                            <a:srgbClr val="000000"/>
                          </a:solidFill>
                          <a:latin typeface="Cambria Math" panose="02040503050406030204" pitchFamily="18" charset="0"/>
                        </a:rPr>
                        <m:t>)</m:t>
                      </m:r>
                    </m:oMath>
                  </m:oMathPara>
                </a14:m>
                <a:endParaRPr lang="ru-RU" sz="2000"/>
              </a:p>
            </p:txBody>
          </p:sp>
        </mc:Choice>
        <mc:Fallback xmlns="">
          <p:sp>
            <p:nvSpPr>
              <p:cNvPr id="9230" name="Object 6"/>
              <p:cNvSpPr txBox="1">
                <a:spLocks noRot="1" noChangeAspect="1" noMove="1" noResize="1" noEditPoints="1" noAdjustHandles="1" noChangeArrowheads="1" noChangeShapeType="1" noTextEdit="1"/>
              </p:cNvSpPr>
              <p:nvPr/>
            </p:nvSpPr>
            <p:spPr bwMode="auto">
              <a:xfrm>
                <a:off x="428625" y="4430713"/>
                <a:ext cx="1857375" cy="431800"/>
              </a:xfrm>
              <a:prstGeom prst="rect">
                <a:avLst/>
              </a:prstGeom>
              <a:blipFill>
                <a:blip r:embed="rId7"/>
                <a:stretch>
                  <a:fillRect r="-3279" b="-5634"/>
                </a:stretch>
              </a:blipFill>
              <a:ln>
                <a:noFill/>
              </a:ln>
            </p:spPr>
            <p:txBody>
              <a:bodyPr/>
              <a:lstStyle/>
              <a:p>
                <a:r>
                  <a:rPr lang="ru-RU">
                    <a:noFill/>
                  </a:rPr>
                  <a:t> </a:t>
                </a:r>
              </a:p>
            </p:txBody>
          </p:sp>
        </mc:Fallback>
      </mc:AlternateContent>
      <p:sp>
        <p:nvSpPr>
          <p:cNvPr id="9231" name="TextBox 19"/>
          <p:cNvSpPr txBox="1">
            <a:spLocks noChangeArrowheads="1"/>
          </p:cNvSpPr>
          <p:nvPr/>
        </p:nvSpPr>
        <p:spPr bwMode="auto">
          <a:xfrm>
            <a:off x="3519330" y="3688679"/>
            <a:ext cx="5321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a:spcBef>
                <a:spcPct val="0"/>
              </a:spcBef>
              <a:buClrTx/>
              <a:buFontTx/>
              <a:buChar char="-"/>
            </a:pPr>
            <a:r>
              <a:rPr lang="ru-RU" altLang="ru-RU" sz="2000" b="1">
                <a:solidFill>
                  <a:schemeClr val="tx1"/>
                </a:solidFill>
                <a:latin typeface="Calibri"/>
                <a:cs typeface="Calibri"/>
              </a:rPr>
              <a:t>  </a:t>
            </a:r>
            <a:r>
              <a:rPr lang="ru-RU" altLang="ru-RU" sz="2000" b="1" err="1">
                <a:solidFill>
                  <a:schemeClr val="accent1"/>
                </a:solidFill>
                <a:latin typeface="Calibri"/>
                <a:cs typeface="Calibri"/>
              </a:rPr>
              <a:t>Co</a:t>
            </a:r>
            <a:r>
              <a:rPr lang="en-US" altLang="ru-RU" sz="2000" b="1" err="1">
                <a:solidFill>
                  <a:schemeClr val="accent1"/>
                </a:solidFill>
                <a:latin typeface="Calibri"/>
                <a:cs typeface="Calibri"/>
              </a:rPr>
              <a:t>nditional</a:t>
            </a:r>
            <a:r>
              <a:rPr lang="en-US" altLang="ru-RU" sz="2000" b="1">
                <a:solidFill>
                  <a:schemeClr val="accent1"/>
                </a:solidFill>
                <a:latin typeface="Calibri"/>
                <a:cs typeface="Calibri"/>
              </a:rPr>
              <a:t> </a:t>
            </a:r>
            <a:r>
              <a:rPr lang="en-US" altLang="ru-RU" sz="2000" b="1">
                <a:solidFill>
                  <a:schemeClr val="tx1"/>
                </a:solidFill>
                <a:latin typeface="Calibri"/>
                <a:cs typeface="Calibri"/>
              </a:rPr>
              <a:t>probability functions</a:t>
            </a:r>
            <a:endParaRPr lang="ru-RU" altLang="ru-RU" sz="2000" b="1">
              <a:solidFill>
                <a:schemeClr val="tx1"/>
              </a:solidFill>
              <a:latin typeface="Calibri"/>
              <a:cs typeface="Calibri"/>
            </a:endParaRPr>
          </a:p>
        </p:txBody>
      </p:sp>
      <p:sp>
        <p:nvSpPr>
          <p:cNvPr id="9232" name="TextBox 20"/>
          <p:cNvSpPr txBox="1">
            <a:spLocks noChangeArrowheads="1"/>
          </p:cNvSpPr>
          <p:nvPr/>
        </p:nvSpPr>
        <p:spPr bwMode="auto">
          <a:xfrm>
            <a:off x="3519330" y="4424470"/>
            <a:ext cx="55825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2000" b="1">
                <a:solidFill>
                  <a:schemeClr val="tx1"/>
                </a:solidFill>
                <a:latin typeface="Calibri"/>
                <a:cs typeface="Calibri"/>
              </a:rPr>
              <a:t>- </a:t>
            </a:r>
            <a:r>
              <a:rPr lang="en-US" altLang="ru-RU" sz="2000" b="1">
                <a:solidFill>
                  <a:schemeClr val="accent1"/>
                </a:solidFill>
                <a:latin typeface="Calibri"/>
                <a:cs typeface="Calibri"/>
              </a:rPr>
              <a:t>Unconditional </a:t>
            </a:r>
            <a:r>
              <a:rPr lang="en-US" altLang="ru-RU" sz="2000" b="1">
                <a:solidFill>
                  <a:schemeClr val="tx1"/>
                </a:solidFill>
                <a:latin typeface="Calibri"/>
                <a:cs typeface="Calibri"/>
              </a:rPr>
              <a:t>probability functions</a:t>
            </a:r>
            <a:endParaRPr lang="ru-RU" altLang="ru-RU" sz="2000" b="1">
              <a:solidFill>
                <a:schemeClr val="tx1"/>
              </a:solidFill>
              <a:latin typeface="Calibri"/>
              <a:cs typeface="Calibri"/>
            </a:endParaRPr>
          </a:p>
        </p:txBody>
      </p:sp>
      <p:cxnSp>
        <p:nvCxnSpPr>
          <p:cNvPr id="3" name="Прямая со стрелкой 2">
            <a:extLst>
              <a:ext uri="{FF2B5EF4-FFF2-40B4-BE49-F238E27FC236}">
                <a16:creationId xmlns:a16="http://schemas.microsoft.com/office/drawing/2014/main" id="{E1D2ADED-BAB6-4FFC-8BDA-472A8F973637}"/>
              </a:ext>
            </a:extLst>
          </p:cNvPr>
          <p:cNvCxnSpPr>
            <a:cxnSpLocks/>
          </p:cNvCxnSpPr>
          <p:nvPr/>
        </p:nvCxnSpPr>
        <p:spPr>
          <a:xfrm flipH="1">
            <a:off x="1726054" y="1439974"/>
            <a:ext cx="375120" cy="232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Прямая со стрелкой 5">
            <a:extLst>
              <a:ext uri="{FF2B5EF4-FFF2-40B4-BE49-F238E27FC236}">
                <a16:creationId xmlns:a16="http://schemas.microsoft.com/office/drawing/2014/main" id="{486C5F94-FCC1-4B77-B086-0E3413EAE4A8}"/>
              </a:ext>
            </a:extLst>
          </p:cNvPr>
          <p:cNvCxnSpPr/>
          <p:nvPr/>
        </p:nvCxnSpPr>
        <p:spPr>
          <a:xfrm>
            <a:off x="2340032" y="1422591"/>
            <a:ext cx="118789" cy="262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70240D4-A4CD-4CC6-9906-D0E1EDABCA68}"/>
              </a:ext>
            </a:extLst>
          </p:cNvPr>
          <p:cNvSpPr txBox="1"/>
          <p:nvPr/>
        </p:nvSpPr>
        <p:spPr>
          <a:xfrm>
            <a:off x="1592868" y="1056334"/>
            <a:ext cx="2006080" cy="369332"/>
          </a:xfrm>
          <a:prstGeom prst="rect">
            <a:avLst/>
          </a:prstGeom>
          <a:noFill/>
        </p:spPr>
        <p:txBody>
          <a:bodyPr wrap="square" rtlCol="0" anchor="t">
            <a:spAutoFit/>
          </a:bodyPr>
          <a:lstStyle/>
          <a:p>
            <a:r>
              <a:rPr lang="en-US">
                <a:ea typeface="+mn-lt"/>
                <a:cs typeface="+mn-lt"/>
              </a:rPr>
              <a:t>Univariate RV</a:t>
            </a:r>
          </a:p>
        </p:txBody>
      </p:sp>
      <p:cxnSp>
        <p:nvCxnSpPr>
          <p:cNvPr id="9" name="Прямая со стрелкой 8">
            <a:extLst>
              <a:ext uri="{FF2B5EF4-FFF2-40B4-BE49-F238E27FC236}">
                <a16:creationId xmlns:a16="http://schemas.microsoft.com/office/drawing/2014/main" id="{CC20815D-74DE-4C51-A73F-12B65AA0978A}"/>
              </a:ext>
            </a:extLst>
          </p:cNvPr>
          <p:cNvCxnSpPr/>
          <p:nvPr/>
        </p:nvCxnSpPr>
        <p:spPr>
          <a:xfrm>
            <a:off x="808726" y="1392512"/>
            <a:ext cx="269176" cy="284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Прямоугольник 9">
            <a:extLst>
              <a:ext uri="{FF2B5EF4-FFF2-40B4-BE49-F238E27FC236}">
                <a16:creationId xmlns:a16="http://schemas.microsoft.com/office/drawing/2014/main" id="{0563BC37-A050-419E-AC56-843A579CAC3F}"/>
              </a:ext>
            </a:extLst>
          </p:cNvPr>
          <p:cNvSpPr/>
          <p:nvPr/>
        </p:nvSpPr>
        <p:spPr>
          <a:xfrm>
            <a:off x="465579" y="1072284"/>
            <a:ext cx="635174" cy="369332"/>
          </a:xfrm>
          <a:prstGeom prst="rect">
            <a:avLst/>
          </a:prstGeom>
        </p:spPr>
        <p:txBody>
          <a:bodyPr wrap="none" anchor="t">
            <a:spAutoFit/>
          </a:bodyPr>
          <a:lstStyle/>
          <a:p>
            <a:r>
              <a:rPr lang="en-US">
                <a:solidFill>
                  <a:schemeClr val="accent1"/>
                </a:solidFill>
                <a:ea typeface="+mn-lt"/>
                <a:cs typeface="+mn-lt"/>
              </a:rPr>
              <a:t>MRV</a:t>
            </a:r>
            <a:endParaRPr lang="en-US">
              <a:ea typeface="+mn-lt"/>
              <a:cs typeface="+mn-lt"/>
            </a:endParaRPr>
          </a:p>
        </p:txBody>
      </p:sp>
      <mc:AlternateContent xmlns:mc="http://schemas.openxmlformats.org/markup-compatibility/2006" xmlns:a14="http://schemas.microsoft.com/office/drawing/2010/main">
        <mc:Choice Requires="a14">
          <p:sp>
            <p:nvSpPr>
              <p:cNvPr id="32" name="Object 1">
                <a:extLst>
                  <a:ext uri="{FF2B5EF4-FFF2-40B4-BE49-F238E27FC236}">
                    <a16:creationId xmlns:a16="http://schemas.microsoft.com/office/drawing/2014/main" id="{411FE0CE-81DB-4BD4-82D5-475595C6E108}"/>
                  </a:ext>
                </a:extLst>
              </p:cNvPr>
              <p:cNvSpPr txBox="1"/>
              <p:nvPr/>
            </p:nvSpPr>
            <p:spPr bwMode="auto">
              <a:xfrm>
                <a:off x="865968" y="1674357"/>
                <a:ext cx="2071488" cy="43338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2000" b="1" i="1" smtClean="0">
                          <a:solidFill>
                            <a:srgbClr val="000000"/>
                          </a:solidFill>
                          <a:latin typeface="Cambria Math" panose="02040503050406030204" pitchFamily="18" charset="0"/>
                        </a:rPr>
                        <m:t>𝒁</m:t>
                      </m:r>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𝑛</m:t>
                          </m:r>
                        </m:sub>
                      </m:sSub>
                      <m:r>
                        <a:rPr lang="ru-RU" sz="2000" i="1">
                          <a:solidFill>
                            <a:srgbClr val="000000"/>
                          </a:solidFill>
                          <a:latin typeface="Cambria Math" panose="02040503050406030204" pitchFamily="18" charset="0"/>
                        </a:rPr>
                        <m:t>)</m:t>
                      </m:r>
                    </m:oMath>
                  </m:oMathPara>
                </a14:m>
                <a:endParaRPr lang="ru-RU" sz="2000"/>
              </a:p>
            </p:txBody>
          </p:sp>
        </mc:Choice>
        <mc:Fallback xmlns="">
          <p:sp>
            <p:nvSpPr>
              <p:cNvPr id="32" name="Object 1">
                <a:extLst>
                  <a:ext uri="{FF2B5EF4-FFF2-40B4-BE49-F238E27FC236}">
                    <a16:creationId xmlns:a16="http://schemas.microsoft.com/office/drawing/2014/main" id="{411FE0CE-81DB-4BD4-82D5-475595C6E108}"/>
                  </a:ext>
                </a:extLst>
              </p:cNvPr>
              <p:cNvSpPr txBox="1">
                <a:spLocks noRot="1" noChangeAspect="1" noMove="1" noResize="1" noEditPoints="1" noAdjustHandles="1" noChangeArrowheads="1" noChangeShapeType="1" noTextEdit="1"/>
              </p:cNvSpPr>
              <p:nvPr/>
            </p:nvSpPr>
            <p:spPr bwMode="auto">
              <a:xfrm>
                <a:off x="865968" y="1674357"/>
                <a:ext cx="2071488" cy="433388"/>
              </a:xfrm>
              <a:prstGeom prst="rect">
                <a:avLst/>
              </a:prstGeom>
              <a:blipFill>
                <a:blip r:embed="rId8"/>
                <a:stretch>
                  <a:fillRect b="-5634"/>
                </a:stretch>
              </a:blipFill>
              <a:ln>
                <a:noFill/>
              </a:ln>
            </p:spPr>
            <p:txBody>
              <a:bodyPr/>
              <a:lstStyle/>
              <a:p>
                <a:r>
                  <a:rPr lang="ru-RU">
                    <a:noFill/>
                  </a:rPr>
                  <a:t> </a:t>
                </a:r>
              </a:p>
            </p:txBody>
          </p:sp>
        </mc:Fallback>
      </mc:AlternateContent>
      <p:cxnSp>
        <p:nvCxnSpPr>
          <p:cNvPr id="33" name="Прямая со стрелкой 32">
            <a:extLst>
              <a:ext uri="{FF2B5EF4-FFF2-40B4-BE49-F238E27FC236}">
                <a16:creationId xmlns:a16="http://schemas.microsoft.com/office/drawing/2014/main" id="{2CCFF704-ACC1-4218-BBA4-330142D7F4A4}"/>
              </a:ext>
            </a:extLst>
          </p:cNvPr>
          <p:cNvCxnSpPr>
            <a:cxnSpLocks/>
          </p:cNvCxnSpPr>
          <p:nvPr/>
        </p:nvCxnSpPr>
        <p:spPr>
          <a:xfrm flipH="1">
            <a:off x="5287575" y="1464793"/>
            <a:ext cx="157048" cy="217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EB1173A3-B302-4B86-8F5D-D13D80CD39D0}"/>
              </a:ext>
            </a:extLst>
          </p:cNvPr>
          <p:cNvCxnSpPr/>
          <p:nvPr/>
        </p:nvCxnSpPr>
        <p:spPr>
          <a:xfrm>
            <a:off x="5863955" y="1462449"/>
            <a:ext cx="126308" cy="224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B1FC55E-1D0A-4AA8-88CF-1171FD79B02C}"/>
              </a:ext>
            </a:extLst>
          </p:cNvPr>
          <p:cNvSpPr txBox="1"/>
          <p:nvPr/>
        </p:nvSpPr>
        <p:spPr>
          <a:xfrm>
            <a:off x="3457989" y="1033312"/>
            <a:ext cx="5811169" cy="369332"/>
          </a:xfrm>
          <a:prstGeom prst="rect">
            <a:avLst/>
          </a:prstGeom>
          <a:noFill/>
        </p:spPr>
        <p:txBody>
          <a:bodyPr wrap="square" rtlCol="0" anchor="t">
            <a:spAutoFit/>
          </a:bodyPr>
          <a:lstStyle/>
          <a:p>
            <a:pPr algn="ctr"/>
            <a:r>
              <a:rPr lang="en-US">
                <a:ea typeface="+mn-lt"/>
                <a:cs typeface="+mn-lt"/>
              </a:rPr>
              <a:t>Univariate random outcomes</a:t>
            </a:r>
          </a:p>
        </p:txBody>
      </p:sp>
    </p:spTree>
    <p:extLst>
      <p:ext uri="{BB962C8B-B14F-4D97-AF65-F5344CB8AC3E}">
        <p14:creationId xmlns:p14="http://schemas.microsoft.com/office/powerpoint/2010/main" val="814830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E53973A2-9349-48A4-B233-73E8DA6901C5}"/>
              </a:ext>
            </a:extLst>
          </p:cNvPr>
          <p:cNvSpPr/>
          <p:nvPr/>
        </p:nvSpPr>
        <p:spPr>
          <a:xfrm>
            <a:off x="42159" y="4329021"/>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11266" name="TextBox 16"/>
          <p:cNvSpPr txBox="1">
            <a:spLocks noChangeArrowheads="1"/>
          </p:cNvSpPr>
          <p:nvPr/>
        </p:nvSpPr>
        <p:spPr bwMode="auto">
          <a:xfrm>
            <a:off x="2019" y="118494"/>
            <a:ext cx="52596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ru-RU" b="1">
                <a:solidFill>
                  <a:schemeClr val="tx1"/>
                </a:solidFill>
                <a:latin typeface="Calibri"/>
                <a:cs typeface="Calibri"/>
              </a:rPr>
              <a:t>Properties of MRV probability functions</a:t>
            </a:r>
            <a:endParaRPr lang="ru-RU" altLang="ru-RU" b="1">
              <a:solidFill>
                <a:schemeClr val="tx1"/>
              </a:solidFill>
              <a:latin typeface="Calibri"/>
              <a:cs typeface="Calibri"/>
            </a:endParaRPr>
          </a:p>
        </p:txBody>
      </p:sp>
      <p:sp>
        <p:nvSpPr>
          <p:cNvPr id="11268" name="Номер слайда 10"/>
          <p:cNvSpPr>
            <a:spLocks noGrp="1"/>
          </p:cNvSpPr>
          <p:nvPr>
            <p:ph type="sldNum" sz="quarter" idx="4294967295"/>
          </p:nvPr>
        </p:nvSpPr>
        <p:spPr>
          <a:xfrm>
            <a:off x="8199438" y="4767263"/>
            <a:ext cx="944562" cy="274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144C66"/>
              </a:buClr>
              <a:buFont typeface="Wingdings" panose="05000000000000000000" pitchFamily="2" charset="2"/>
              <a:buChar char="ü"/>
              <a:defRPr sz="1800">
                <a:solidFill>
                  <a:srgbClr val="103040"/>
                </a:solidFill>
                <a:latin typeface="Arial" panose="020B0604020202020204" pitchFamily="34" charset="0"/>
                <a:cs typeface="Arial" panose="020B0604020202020204" pitchFamily="34" charset="0"/>
              </a:defRPr>
            </a:lvl1pPr>
            <a:lvl2pPr marL="557213" indent="-214313">
              <a:spcBef>
                <a:spcPct val="20000"/>
              </a:spcBef>
              <a:buSzPct val="90000"/>
              <a:buBlip>
                <a:blip r:embed="rId3"/>
              </a:buBlip>
              <a:defRPr sz="1500">
                <a:solidFill>
                  <a:srgbClr val="103040"/>
                </a:solidFill>
                <a:latin typeface="Arial" panose="020B0604020202020204" pitchFamily="34" charset="0"/>
                <a:cs typeface="Arial" panose="020B0604020202020204" pitchFamily="34" charset="0"/>
              </a:defRPr>
            </a:lvl2pPr>
            <a:lvl3pPr marL="857250" indent="-171450">
              <a:spcBef>
                <a:spcPct val="20000"/>
              </a:spcBef>
              <a:buChar char="•"/>
              <a:defRPr>
                <a:solidFill>
                  <a:srgbClr val="103040"/>
                </a:solidFill>
                <a:latin typeface="Arial" panose="020B0604020202020204" pitchFamily="34" charset="0"/>
                <a:cs typeface="Arial" panose="020B0604020202020204" pitchFamily="34" charset="0"/>
              </a:defRPr>
            </a:lvl3pPr>
            <a:lvl4pPr marL="1200150" indent="-171450">
              <a:spcBef>
                <a:spcPct val="20000"/>
              </a:spcBef>
              <a:buChar char="–"/>
              <a:defRPr sz="1200">
                <a:solidFill>
                  <a:srgbClr val="103040"/>
                </a:solidFill>
                <a:latin typeface="Arial" panose="020B0604020202020204" pitchFamily="34" charset="0"/>
                <a:cs typeface="Arial" panose="020B0604020202020204" pitchFamily="34" charset="0"/>
              </a:defRPr>
            </a:lvl4pPr>
            <a:lvl5pPr marL="1543050" indent="-171450">
              <a:spcBef>
                <a:spcPct val="20000"/>
              </a:spcBef>
              <a:buChar char="»"/>
              <a:defRPr sz="1200">
                <a:solidFill>
                  <a:srgbClr val="103040"/>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9pPr>
          </a:lstStyle>
          <a:p>
            <a:pPr>
              <a:spcBef>
                <a:spcPct val="0"/>
              </a:spcBef>
              <a:buClrTx/>
              <a:buFontTx/>
              <a:buNone/>
            </a:pPr>
            <a:fld id="{9BA4DCAF-E9AF-4B20-B1F0-6F66CBA26358}" type="slidenum">
              <a:rPr lang="en-US" altLang="ru-RU" sz="1050" b="1">
                <a:solidFill>
                  <a:schemeClr val="bg1"/>
                </a:solidFill>
              </a:rPr>
              <a:pPr>
                <a:spcBef>
                  <a:spcPct val="0"/>
                </a:spcBef>
                <a:buClrTx/>
                <a:buFontTx/>
                <a:buNone/>
              </a:pPr>
              <a:t>6</a:t>
            </a:fld>
            <a:endParaRPr lang="en-US" altLang="ru-RU" sz="1050" b="1">
              <a:solidFill>
                <a:schemeClr val="bg1"/>
              </a:solidFill>
            </a:endParaRPr>
          </a:p>
        </p:txBody>
      </p:sp>
      <p:sp>
        <p:nvSpPr>
          <p:cNvPr id="11270" name="Rectangle 2"/>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ru-RU" altLang="ru-RU" sz="1350">
              <a:solidFill>
                <a:schemeClr val="tx1"/>
              </a:solidFill>
              <a:latin typeface="Calibri"/>
              <a:cs typeface="Calibri"/>
            </a:endParaRPr>
          </a:p>
        </p:txBody>
      </p:sp>
      <mc:AlternateContent xmlns:mc="http://schemas.openxmlformats.org/markup-compatibility/2006" xmlns:a14="http://schemas.microsoft.com/office/drawing/2010/main">
        <mc:Choice Requires="a14">
          <p:sp>
            <p:nvSpPr>
              <p:cNvPr id="11271" name="Object 2"/>
              <p:cNvSpPr txBox="1"/>
              <p:nvPr/>
            </p:nvSpPr>
            <p:spPr bwMode="auto">
              <a:xfrm>
                <a:off x="117474" y="735013"/>
                <a:ext cx="4089573" cy="22082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sz="2000" i="1">
                          <a:solidFill>
                            <a:srgbClr val="000000"/>
                          </a:solidFill>
                          <a:latin typeface="Cambria Math" panose="02040503050406030204" pitchFamily="18" charset="0"/>
                        </a:rPr>
                        <m:t>0≤</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𝐹</m:t>
                          </m:r>
                        </m:e>
                        <m:sub>
                          <m:r>
                            <m:rPr>
                              <m:sty m:val="p"/>
                            </m:rPr>
                            <a:rPr lang="ru-RU" sz="2000" i="1">
                              <a:solidFill>
                                <a:srgbClr val="000000"/>
                              </a:solidFill>
                              <a:latin typeface="Cambria Math" panose="02040503050406030204" pitchFamily="18" charset="0"/>
                            </a:rPr>
                            <m:t>Ξ</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𝑛</m:t>
                          </m:r>
                        </m:sub>
                      </m:sSub>
                      <m:r>
                        <a:rPr lang="ru-RU" sz="2000" i="1">
                          <a:solidFill>
                            <a:srgbClr val="000000"/>
                          </a:solidFill>
                          <a:latin typeface="Cambria Math" panose="02040503050406030204" pitchFamily="18" charset="0"/>
                        </a:rPr>
                        <m:t>)≤1;</m:t>
                      </m:r>
                    </m:oMath>
                    <m:oMath xmlns:m="http://schemas.openxmlformats.org/officeDocument/2006/math">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𝐹</m:t>
                          </m:r>
                        </m:e>
                        <m:sub>
                          <m:r>
                            <m:rPr>
                              <m:sty m:val="p"/>
                            </m:rPr>
                            <a:rPr lang="ru-RU" sz="2000" i="1">
                              <a:solidFill>
                                <a:srgbClr val="000000"/>
                              </a:solidFill>
                              <a:latin typeface="Cambria Math" panose="02040503050406030204" pitchFamily="18" charset="0"/>
                            </a:rPr>
                            <m:t>Ξ</m:t>
                          </m:r>
                        </m:sub>
                      </m:sSub>
                      <m:r>
                        <a:rPr lang="ru-RU" sz="2000" i="1">
                          <a:solidFill>
                            <a:srgbClr val="000000"/>
                          </a:solidFill>
                          <a:latin typeface="Cambria Math" panose="02040503050406030204" pitchFamily="18" charset="0"/>
                        </a:rPr>
                        <m:t>(−∞,...,−∞)=0;</m:t>
                      </m:r>
                    </m:oMath>
                    <m:oMath xmlns:m="http://schemas.openxmlformats.org/officeDocument/2006/math">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𝐹</m:t>
                          </m:r>
                        </m:e>
                        <m:sub>
                          <m:r>
                            <m:rPr>
                              <m:sty m:val="p"/>
                            </m:rPr>
                            <a:rPr lang="ru-RU" sz="2000" i="1">
                              <a:solidFill>
                                <a:srgbClr val="000000"/>
                              </a:solidFill>
                              <a:latin typeface="Cambria Math" panose="02040503050406030204" pitchFamily="18" charset="0"/>
                            </a:rPr>
                            <m:t>Ξ</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𝑘</m:t>
                          </m:r>
                        </m:sub>
                      </m:sSub>
                      <m:r>
                        <a:rPr lang="ru-RU" sz="2000" i="1">
                          <a:solidFill>
                            <a:srgbClr val="000000"/>
                          </a:solidFill>
                          <a:latin typeface="Cambria Math" panose="02040503050406030204" pitchFamily="18" charset="0"/>
                        </a:rPr>
                        <m:t>,...−∞)=0;</m:t>
                      </m:r>
                    </m:oMath>
                    <m:oMath xmlns:m="http://schemas.openxmlformats.org/officeDocument/2006/math">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𝐹</m:t>
                          </m:r>
                        </m:e>
                        <m:sub>
                          <m:r>
                            <m:rPr>
                              <m:sty m:val="p"/>
                            </m:rPr>
                            <a:rPr lang="ru-RU" sz="2000" i="1">
                              <a:solidFill>
                                <a:srgbClr val="000000"/>
                              </a:solidFill>
                              <a:latin typeface="Cambria Math" panose="02040503050406030204" pitchFamily="18" charset="0"/>
                            </a:rPr>
                            <m:t>Ξ</m:t>
                          </m:r>
                        </m:sub>
                      </m:sSub>
                      <m:r>
                        <a:rPr lang="ru-RU" sz="2000" i="1">
                          <a:solidFill>
                            <a:srgbClr val="000000"/>
                          </a:solidFill>
                          <a:latin typeface="Cambria Math" panose="02040503050406030204" pitchFamily="18" charset="0"/>
                        </a:rPr>
                        <m:t>(+∞,...,+∞)=1;</m:t>
                      </m:r>
                    </m:oMath>
                    <m:oMath xmlns:m="http://schemas.openxmlformats.org/officeDocument/2006/math">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𝐹</m:t>
                          </m:r>
                        </m:e>
                        <m:sub>
                          <m:r>
                            <m:rPr>
                              <m:sty m:val="p"/>
                            </m:rPr>
                            <a:rPr lang="ru-RU" sz="2000" i="1">
                              <a:solidFill>
                                <a:srgbClr val="000000"/>
                              </a:solidFill>
                              <a:latin typeface="Cambria Math" panose="02040503050406030204" pitchFamily="18" charset="0"/>
                            </a:rPr>
                            <m:t>Ξ</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𝑘</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𝐹</m:t>
                          </m:r>
                        </m:e>
                        <m:sub>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𝑘</m:t>
                              </m:r>
                            </m:sub>
                          </m:sSub>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𝑘</m:t>
                          </m:r>
                        </m:sub>
                      </m:sSub>
                      <m:r>
                        <a:rPr lang="ru-RU" sz="2000" i="1">
                          <a:solidFill>
                            <a:srgbClr val="000000"/>
                          </a:solidFill>
                          <a:latin typeface="Cambria Math" panose="02040503050406030204" pitchFamily="18" charset="0"/>
                        </a:rPr>
                        <m:t>) </m:t>
                      </m:r>
                    </m:oMath>
                  </m:oMathPara>
                </a14:m>
                <a:endParaRPr lang="ru-RU" sz="2000" dirty="0"/>
              </a:p>
            </p:txBody>
          </p:sp>
        </mc:Choice>
        <mc:Fallback xmlns="">
          <p:sp>
            <p:nvSpPr>
              <p:cNvPr id="11271" name="Object 2"/>
              <p:cNvSpPr txBox="1">
                <a:spLocks noRot="1" noChangeAspect="1" noMove="1" noResize="1" noEditPoints="1" noAdjustHandles="1" noChangeArrowheads="1" noChangeShapeType="1" noTextEdit="1"/>
              </p:cNvSpPr>
              <p:nvPr/>
            </p:nvSpPr>
            <p:spPr bwMode="auto">
              <a:xfrm>
                <a:off x="117474" y="735013"/>
                <a:ext cx="4089573" cy="2208212"/>
              </a:xfrm>
              <a:prstGeom prst="rect">
                <a:avLst/>
              </a:prstGeom>
              <a:blipFill>
                <a:blip r:embed="rId4"/>
                <a:stretch>
                  <a:fillRect r="-447"/>
                </a:stretch>
              </a:blipFill>
              <a:ln>
                <a:noFill/>
              </a:ln>
            </p:spPr>
            <p:txBody>
              <a:bodyPr/>
              <a:lstStyle/>
              <a:p>
                <a:r>
                  <a:rPr lang="ru-RU">
                    <a:noFill/>
                  </a:rPr>
                  <a:t> </a:t>
                </a:r>
              </a:p>
            </p:txBody>
          </p:sp>
        </mc:Fallback>
      </mc:AlternateContent>
      <p:sp>
        <p:nvSpPr>
          <p:cNvPr id="11272" name="TextBox 15"/>
          <p:cNvSpPr txBox="1">
            <a:spLocks noChangeArrowheads="1"/>
          </p:cNvSpPr>
          <p:nvPr/>
        </p:nvSpPr>
        <p:spPr bwMode="auto">
          <a:xfrm>
            <a:off x="42159" y="2385339"/>
            <a:ext cx="41111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ru-RU" sz="2000" b="1" dirty="0">
                <a:solidFill>
                  <a:schemeClr val="accent1"/>
                </a:solidFill>
                <a:latin typeface="Calibri"/>
                <a:cs typeface="Calibri"/>
              </a:rPr>
              <a:t>All the properties are caused by the general definition of MRV probability function</a:t>
            </a:r>
            <a:endParaRPr lang="ru-RU" altLang="ru-RU" sz="2000" b="1" dirty="0">
              <a:solidFill>
                <a:schemeClr val="accent1"/>
              </a:solidFill>
              <a:latin typeface="Calibri"/>
              <a:cs typeface="Calibri"/>
            </a:endParaRPr>
          </a:p>
        </p:txBody>
      </p:sp>
      <p:sp>
        <p:nvSpPr>
          <p:cNvPr id="11273" name="TextBox 17"/>
          <p:cNvSpPr txBox="1">
            <a:spLocks noChangeArrowheads="1"/>
          </p:cNvSpPr>
          <p:nvPr/>
        </p:nvSpPr>
        <p:spPr bwMode="auto">
          <a:xfrm>
            <a:off x="117976" y="3223231"/>
            <a:ext cx="86026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ru-RU" sz="2000" b="1" dirty="0">
                <a:solidFill>
                  <a:schemeClr val="tx1"/>
                </a:solidFill>
                <a:latin typeface="Calibri"/>
                <a:cs typeface="Calibri"/>
              </a:rPr>
              <a:t>Generalization for </a:t>
            </a:r>
            <a:r>
              <a:rPr lang="en-US" altLang="ru-RU" sz="2000" b="1" dirty="0">
                <a:solidFill>
                  <a:schemeClr val="accent1"/>
                </a:solidFill>
                <a:latin typeface="Calibri"/>
                <a:cs typeface="Calibri"/>
              </a:rPr>
              <a:t>discrete</a:t>
            </a:r>
            <a:r>
              <a:rPr lang="en-US" altLang="ru-RU" sz="2000" b="1" dirty="0">
                <a:solidFill>
                  <a:schemeClr val="tx1"/>
                </a:solidFill>
                <a:latin typeface="Calibri"/>
                <a:cs typeface="Calibri"/>
              </a:rPr>
              <a:t> MRV distribution (in terms of distribution laws)</a:t>
            </a:r>
            <a:endParaRPr lang="ru-RU" altLang="ru-RU" sz="2000" b="1" dirty="0">
              <a:solidFill>
                <a:schemeClr val="tx1"/>
              </a:solidFill>
              <a:latin typeface="Calibri"/>
              <a:cs typeface="Calibri"/>
            </a:endParaRPr>
          </a:p>
        </p:txBody>
      </p:sp>
      <mc:AlternateContent xmlns:mc="http://schemas.openxmlformats.org/markup-compatibility/2006" xmlns:a14="http://schemas.microsoft.com/office/drawing/2010/main">
        <mc:Choice Requires="a14">
          <p:sp>
            <p:nvSpPr>
              <p:cNvPr id="11274" name="Object 3"/>
              <p:cNvSpPr txBox="1"/>
              <p:nvPr/>
            </p:nvSpPr>
            <p:spPr bwMode="auto">
              <a:xfrm>
                <a:off x="248098" y="3710342"/>
                <a:ext cx="8342407" cy="863600"/>
              </a:xfrm>
              <a:prstGeom prst="rect">
                <a:avLst/>
              </a:prstGeom>
              <a:noFill/>
              <a:ln>
                <a:noFill/>
              </a:ln>
            </p:spPr>
            <p:txBody>
              <a:bodyPr>
                <a:normAutofit/>
              </a:bodyPr>
              <a:lstStyle/>
              <a:p>
                <a:pPr algn="ctr"/>
                <a14:m>
                  <m:oMath xmlns:m="http://schemas.openxmlformats.org/officeDocument/2006/math">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𝑃</m:t>
                        </m:r>
                      </m:e>
                      <m:sub>
                        <m:r>
                          <m:rPr>
                            <m:sty m:val="p"/>
                          </m:rPr>
                          <a:rPr lang="ru-RU" sz="2000" i="1">
                            <a:solidFill>
                              <a:srgbClr val="000000"/>
                            </a:solidFill>
                            <a:latin typeface="Cambria Math" panose="02040503050406030204" pitchFamily="18" charset="0"/>
                          </a:rPr>
                          <m:t>Ξ</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𝑛</m:t>
                        </m:r>
                      </m:sub>
                    </m:sSub>
                    <m:r>
                      <a:rPr lang="ru-RU" sz="2000" i="1">
                        <a:solidFill>
                          <a:srgbClr val="000000"/>
                        </a:solidFill>
                        <a:latin typeface="Cambria Math" panose="02040503050406030204" pitchFamily="18" charset="0"/>
                      </a:rPr>
                      <m:t>)=</m:t>
                    </m:r>
                    <m:r>
                      <a:rPr lang="ru-RU" sz="2000" i="1">
                        <a:solidFill>
                          <a:srgbClr val="000000"/>
                        </a:solidFill>
                        <a:latin typeface="Cambria Math" panose="02040503050406030204" pitchFamily="18" charset="0"/>
                      </a:rPr>
                      <m:t>𝑃</m:t>
                    </m:r>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𝑛</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𝑛</m:t>
                        </m:r>
                      </m:sub>
                    </m:sSub>
                    <m:r>
                      <a:rPr lang="ru-RU" sz="2000" i="1">
                        <a:solidFill>
                          <a:srgbClr val="000000"/>
                        </a:solidFill>
                        <a:latin typeface="Cambria Math" panose="02040503050406030204" pitchFamily="18" charset="0"/>
                      </a:rPr>
                      <m:t>)=</m:t>
                    </m:r>
                  </m:oMath>
                </a14:m>
                <a:r>
                  <a:rPr lang="en-US" sz="2000" i="1">
                    <a:solidFill>
                      <a:srgbClr val="000000"/>
                    </a:solidFill>
                    <a:latin typeface="Cambria Math" panose="02040503050406030204" pitchFamily="18" charset="0"/>
                  </a:rPr>
                  <a:t> </a:t>
                </a:r>
                <a:br>
                  <a:rPr lang="ru-RU" sz="2000" i="1">
                    <a:solidFill>
                      <a:srgbClr val="000000"/>
                    </a:solidFill>
                    <a:latin typeface="Cambria Math" panose="02040503050406030204" pitchFamily="18" charset="0"/>
                  </a:rPr>
                </a:br>
                <a:r>
                  <a:rPr lang="en-US" sz="2000" i="1">
                    <a:solidFill>
                      <a:srgbClr val="000000"/>
                    </a:solidFill>
                    <a:latin typeface="Cambria Math" panose="02040503050406030204" pitchFamily="18" charset="0"/>
                  </a:rPr>
                  <a:t> </a:t>
                </a:r>
                <a14:m>
                  <m:oMath xmlns:m="http://schemas.openxmlformats.org/officeDocument/2006/math">
                    <m:r>
                      <a:rPr lang="ru-RU" sz="2000" i="1">
                        <a:solidFill>
                          <a:srgbClr val="000000"/>
                        </a:solidFill>
                        <a:latin typeface="Cambria Math" panose="02040503050406030204" pitchFamily="18" charset="0"/>
                      </a:rPr>
                      <m:t>=</m:t>
                    </m:r>
                    <m:r>
                      <a:rPr lang="ru-RU" sz="2000" i="1">
                        <a:solidFill>
                          <a:srgbClr val="000000"/>
                        </a:solidFill>
                        <a:latin typeface="Cambria Math" panose="02040503050406030204" pitchFamily="18" charset="0"/>
                      </a:rPr>
                      <m:t>𝑃</m:t>
                    </m:r>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r>
                      <a:rPr lang="ru-RU" sz="2000" i="1">
                        <a:solidFill>
                          <a:srgbClr val="000000"/>
                        </a:solidFill>
                        <a:latin typeface="Cambria Math" panose="02040503050406030204" pitchFamily="18" charset="0"/>
                      </a:rPr>
                      <m:t>𝑃</m:t>
                    </m:r>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2</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2</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r>
                      <a:rPr lang="ru-RU" sz="2000" i="1">
                        <a:solidFill>
                          <a:srgbClr val="000000"/>
                        </a:solidFill>
                        <a:latin typeface="Cambria Math" panose="02040503050406030204" pitchFamily="18" charset="0"/>
                      </a:rPr>
                      <m:t>𝑃</m:t>
                    </m:r>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𝑛</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𝑧</m:t>
                        </m:r>
                      </m:e>
                      <m:sub>
                        <m:r>
                          <a:rPr lang="ru-RU" sz="2000" i="1">
                            <a:solidFill>
                              <a:srgbClr val="000000"/>
                            </a:solidFill>
                            <a:latin typeface="Cambria Math" panose="02040503050406030204" pitchFamily="18" charset="0"/>
                          </a:rPr>
                          <m:t>𝑛</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𝑛</m:t>
                        </m:r>
                        <m:r>
                          <a:rPr lang="ru-RU" sz="2000" i="1">
                            <a:solidFill>
                              <a:srgbClr val="000000"/>
                            </a:solidFill>
                            <a:latin typeface="Cambria Math" panose="02040503050406030204" pitchFamily="18" charset="0"/>
                          </a:rPr>
                          <m:t>−1</m:t>
                        </m:r>
                      </m:sub>
                    </m:sSub>
                    <m:r>
                      <a:rPr lang="ru-RU" sz="2000" i="1">
                        <a:solidFill>
                          <a:srgbClr val="000000"/>
                        </a:solidFill>
                        <a:latin typeface="Cambria Math" panose="02040503050406030204" pitchFamily="18" charset="0"/>
                      </a:rPr>
                      <m:t>) </m:t>
                    </m:r>
                  </m:oMath>
                </a14:m>
                <a:endParaRPr lang="ru-RU" sz="2000"/>
              </a:p>
            </p:txBody>
          </p:sp>
        </mc:Choice>
        <mc:Fallback xmlns="">
          <p:sp>
            <p:nvSpPr>
              <p:cNvPr id="11274" name="Object 3"/>
              <p:cNvSpPr txBox="1">
                <a:spLocks noRot="1" noChangeAspect="1" noMove="1" noResize="1" noEditPoints="1" noAdjustHandles="1" noChangeArrowheads="1" noChangeShapeType="1" noTextEdit="1"/>
              </p:cNvSpPr>
              <p:nvPr/>
            </p:nvSpPr>
            <p:spPr bwMode="auto">
              <a:xfrm>
                <a:off x="248098" y="3710342"/>
                <a:ext cx="8342407" cy="863600"/>
              </a:xfrm>
              <a:prstGeom prst="rect">
                <a:avLst/>
              </a:prstGeom>
              <a:blipFill>
                <a:blip r:embed="rId5"/>
                <a:stretch>
                  <a:fillRect/>
                </a:stretch>
              </a:blipFill>
              <a:ln>
                <a:noFill/>
              </a:ln>
            </p:spPr>
            <p:txBody>
              <a:bodyPr/>
              <a:lstStyle/>
              <a:p>
                <a:r>
                  <a:rPr lang="ru-RU">
                    <a:noFill/>
                  </a:rPr>
                  <a:t> </a:t>
                </a:r>
              </a:p>
            </p:txBody>
          </p:sp>
        </mc:Fallback>
      </mc:AlternateContent>
      <p:cxnSp>
        <p:nvCxnSpPr>
          <p:cNvPr id="5" name="Прямая со стрелкой 4">
            <a:extLst>
              <a:ext uri="{FF2B5EF4-FFF2-40B4-BE49-F238E27FC236}">
                <a16:creationId xmlns:a16="http://schemas.microsoft.com/office/drawing/2014/main" id="{BD08AF11-0955-4FCD-9ED4-11904A41687E}"/>
              </a:ext>
            </a:extLst>
          </p:cNvPr>
          <p:cNvCxnSpPr/>
          <p:nvPr/>
        </p:nvCxnSpPr>
        <p:spPr>
          <a:xfrm flipV="1">
            <a:off x="6450806" y="603306"/>
            <a:ext cx="0" cy="2339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Прямая со стрелкой 6">
            <a:extLst>
              <a:ext uri="{FF2B5EF4-FFF2-40B4-BE49-F238E27FC236}">
                <a16:creationId xmlns:a16="http://schemas.microsoft.com/office/drawing/2014/main" id="{D22A1D34-F6F4-45F9-BE97-DA1E6EC2AD8C}"/>
              </a:ext>
            </a:extLst>
          </p:cNvPr>
          <p:cNvCxnSpPr/>
          <p:nvPr/>
        </p:nvCxnSpPr>
        <p:spPr>
          <a:xfrm>
            <a:off x="4914900" y="1831975"/>
            <a:ext cx="33432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9D2E272-EFC3-48D9-B320-1AE17395E621}"/>
              </a:ext>
            </a:extLst>
          </p:cNvPr>
          <p:cNvSpPr txBox="1"/>
          <p:nvPr/>
        </p:nvSpPr>
        <p:spPr>
          <a:xfrm>
            <a:off x="8102051" y="1855963"/>
            <a:ext cx="976908" cy="369332"/>
          </a:xfrm>
          <a:prstGeom prst="rect">
            <a:avLst/>
          </a:prstGeom>
          <a:noFill/>
        </p:spPr>
        <p:txBody>
          <a:bodyPr wrap="square">
            <a:spAutoFit/>
          </a:bodyPr>
          <a:lstStyle/>
          <a:p>
            <a:r>
              <a:rPr lang="en-US" dirty="0"/>
              <a:t>x</a:t>
            </a:r>
          </a:p>
        </p:txBody>
      </p:sp>
      <p:sp>
        <p:nvSpPr>
          <p:cNvPr id="20" name="TextBox 19">
            <a:extLst>
              <a:ext uri="{FF2B5EF4-FFF2-40B4-BE49-F238E27FC236}">
                <a16:creationId xmlns:a16="http://schemas.microsoft.com/office/drawing/2014/main" id="{9BAA2379-13F0-4382-BD07-A083EA4097E7}"/>
              </a:ext>
            </a:extLst>
          </p:cNvPr>
          <p:cNvSpPr txBox="1"/>
          <p:nvPr/>
        </p:nvSpPr>
        <p:spPr>
          <a:xfrm>
            <a:off x="6504530" y="536060"/>
            <a:ext cx="469702" cy="369332"/>
          </a:xfrm>
          <a:prstGeom prst="rect">
            <a:avLst/>
          </a:prstGeom>
          <a:noFill/>
        </p:spPr>
        <p:txBody>
          <a:bodyPr wrap="square">
            <a:spAutoFit/>
          </a:bodyPr>
          <a:lstStyle/>
          <a:p>
            <a:r>
              <a:rPr lang="en-US" dirty="0">
                <a:latin typeface="Calibri"/>
                <a:cs typeface="Calibri"/>
              </a:rPr>
              <a:t>y</a:t>
            </a:r>
            <a:endParaRPr lang="en-US" dirty="0"/>
          </a:p>
        </p:txBody>
      </p:sp>
      <p:sp>
        <p:nvSpPr>
          <p:cNvPr id="22" name="TextBox 21">
            <a:extLst>
              <a:ext uri="{FF2B5EF4-FFF2-40B4-BE49-F238E27FC236}">
                <a16:creationId xmlns:a16="http://schemas.microsoft.com/office/drawing/2014/main" id="{95D19DBD-B098-4157-974F-6BDAECE5FAE4}"/>
              </a:ext>
            </a:extLst>
          </p:cNvPr>
          <p:cNvSpPr txBox="1"/>
          <p:nvPr/>
        </p:nvSpPr>
        <p:spPr>
          <a:xfrm>
            <a:off x="7740249" y="692342"/>
            <a:ext cx="698365" cy="369332"/>
          </a:xfrm>
          <a:prstGeom prst="rect">
            <a:avLst/>
          </a:prstGeom>
          <a:noFill/>
        </p:spPr>
        <p:txBody>
          <a:bodyPr wrap="square">
            <a:spAutoFit/>
          </a:bodyPr>
          <a:lstStyle/>
          <a:p>
            <a:r>
              <a:rPr lang="en-US" b="1" dirty="0">
                <a:latin typeface="Calibri"/>
                <a:cs typeface="Calibri"/>
              </a:rPr>
              <a:t>(x,y)</a:t>
            </a:r>
            <a:endParaRPr lang="en-US" dirty="0"/>
          </a:p>
        </p:txBody>
      </p:sp>
      <p:sp>
        <p:nvSpPr>
          <p:cNvPr id="24" name="Прямоугольник 23">
            <a:extLst>
              <a:ext uri="{FF2B5EF4-FFF2-40B4-BE49-F238E27FC236}">
                <a16:creationId xmlns:a16="http://schemas.microsoft.com/office/drawing/2014/main" id="{12C0323A-2935-496B-A1A9-1BE1859B5F85}"/>
              </a:ext>
            </a:extLst>
          </p:cNvPr>
          <p:cNvSpPr/>
          <p:nvPr/>
        </p:nvSpPr>
        <p:spPr>
          <a:xfrm>
            <a:off x="4636294" y="964406"/>
            <a:ext cx="3207543" cy="206550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6" name="Прямая соединительная линия 25">
            <a:extLst>
              <a:ext uri="{FF2B5EF4-FFF2-40B4-BE49-F238E27FC236}">
                <a16:creationId xmlns:a16="http://schemas.microsoft.com/office/drawing/2014/main" id="{2435B13A-9AE5-42B7-A8C6-A8A210A2BBEF}"/>
              </a:ext>
            </a:extLst>
          </p:cNvPr>
          <p:cNvCxnSpPr/>
          <p:nvPr/>
        </p:nvCxnSpPr>
        <p:spPr>
          <a:xfrm>
            <a:off x="4636294" y="964406"/>
            <a:ext cx="3207543"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Прямая соединительная линия 27">
            <a:extLst>
              <a:ext uri="{FF2B5EF4-FFF2-40B4-BE49-F238E27FC236}">
                <a16:creationId xmlns:a16="http://schemas.microsoft.com/office/drawing/2014/main" id="{B3250718-47E9-4973-87D9-71908EE4815C}"/>
              </a:ext>
            </a:extLst>
          </p:cNvPr>
          <p:cNvCxnSpPr/>
          <p:nvPr/>
        </p:nvCxnSpPr>
        <p:spPr>
          <a:xfrm>
            <a:off x="7843837" y="964406"/>
            <a:ext cx="0" cy="206550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Овал 28">
            <a:extLst>
              <a:ext uri="{FF2B5EF4-FFF2-40B4-BE49-F238E27FC236}">
                <a16:creationId xmlns:a16="http://schemas.microsoft.com/office/drawing/2014/main" id="{87AF8D55-789B-427E-BC53-0403C76D51ED}"/>
              </a:ext>
            </a:extLst>
          </p:cNvPr>
          <p:cNvSpPr/>
          <p:nvPr/>
        </p:nvSpPr>
        <p:spPr>
          <a:xfrm>
            <a:off x="6893719" y="1457325"/>
            <a:ext cx="45719" cy="457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8A57F28-EE7B-43A1-B310-8C388A887FF8}"/>
              </a:ext>
            </a:extLst>
          </p:cNvPr>
          <p:cNvSpPr txBox="1"/>
          <p:nvPr/>
        </p:nvSpPr>
        <p:spPr>
          <a:xfrm>
            <a:off x="6887259" y="1262159"/>
            <a:ext cx="698365" cy="369332"/>
          </a:xfrm>
          <a:prstGeom prst="rect">
            <a:avLst/>
          </a:prstGeom>
          <a:noFill/>
        </p:spPr>
        <p:txBody>
          <a:bodyPr wrap="square">
            <a:spAutoFit/>
          </a:bodyPr>
          <a:lstStyle/>
          <a:p>
            <a:r>
              <a:rPr lang="en-US" b="1" dirty="0">
                <a:latin typeface="Calibri"/>
                <a:cs typeface="Calibri"/>
              </a:rPr>
              <a:t>(X,Y)</a:t>
            </a:r>
            <a:endParaRPr lang="en-US" dirty="0"/>
          </a:p>
        </p:txBody>
      </p:sp>
      <p:sp>
        <p:nvSpPr>
          <p:cNvPr id="39" name="TextBox 38">
            <a:extLst>
              <a:ext uri="{FF2B5EF4-FFF2-40B4-BE49-F238E27FC236}">
                <a16:creationId xmlns:a16="http://schemas.microsoft.com/office/drawing/2014/main" id="{D0890EE9-DB50-42B1-AAE8-76A2DB89D8B4}"/>
              </a:ext>
            </a:extLst>
          </p:cNvPr>
          <p:cNvSpPr txBox="1"/>
          <p:nvPr/>
        </p:nvSpPr>
        <p:spPr>
          <a:xfrm>
            <a:off x="4244611" y="559285"/>
            <a:ext cx="2367024" cy="369332"/>
          </a:xfrm>
          <a:prstGeom prst="rect">
            <a:avLst/>
          </a:prstGeom>
          <a:noFill/>
        </p:spPr>
        <p:txBody>
          <a:bodyPr wrap="square">
            <a:spAutoFit/>
          </a:bodyPr>
          <a:lstStyle/>
          <a:p>
            <a:r>
              <a:rPr lang="en-US" b="1" dirty="0">
                <a:latin typeface="Calibri"/>
                <a:cs typeface="Calibri"/>
              </a:rPr>
              <a:t>F(x,y) = P{X &lt; x, Y &lt; y}</a:t>
            </a:r>
            <a:endParaRPr lang="en-US" dirty="0"/>
          </a:p>
        </p:txBody>
      </p:sp>
    </p:spTree>
    <p:extLst>
      <p:ext uri="{BB962C8B-B14F-4D97-AF65-F5344CB8AC3E}">
        <p14:creationId xmlns:p14="http://schemas.microsoft.com/office/powerpoint/2010/main" val="168753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8D1EAF28-AD41-4C48-9121-6166A62E8693}"/>
              </a:ext>
            </a:extLst>
          </p:cNvPr>
          <p:cNvSpPr/>
          <p:nvPr/>
        </p:nvSpPr>
        <p:spPr>
          <a:xfrm>
            <a:off x="66857" y="4289796"/>
            <a:ext cx="2910320" cy="7512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ru-RU"/>
          </a:p>
        </p:txBody>
      </p:sp>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636"/>
            <a:ext cx="8229600" cy="620483"/>
          </a:xfrm>
        </p:spPr>
        <p:txBody>
          <a:bodyPr>
            <a:normAutofit/>
          </a:bodyPr>
          <a:lstStyle/>
          <a:p>
            <a:r>
              <a:rPr lang="en-US" sz="2800" dirty="0"/>
              <a:t>Practice</a:t>
            </a:r>
            <a:endParaRPr lang="ru-RU" sz="2800" dirty="0"/>
          </a:p>
        </p:txBody>
      </p:sp>
      <p:sp>
        <p:nvSpPr>
          <p:cNvPr id="13" name="Прямоугольник 12">
            <a:extLst>
              <a:ext uri="{FF2B5EF4-FFF2-40B4-BE49-F238E27FC236}">
                <a16:creationId xmlns:a16="http://schemas.microsoft.com/office/drawing/2014/main" id="{351E3541-F333-4FCB-A3E8-478059196BD0}"/>
              </a:ext>
            </a:extLst>
          </p:cNvPr>
          <p:cNvSpPr/>
          <p:nvPr/>
        </p:nvSpPr>
        <p:spPr>
          <a:xfrm>
            <a:off x="66857" y="720774"/>
            <a:ext cx="8907294" cy="1027397"/>
          </a:xfrm>
          <a:prstGeom prst="rect">
            <a:avLst/>
          </a:prstGeom>
        </p:spPr>
        <p:txBody>
          <a:bodyPr wrap="square">
            <a:spAutoFit/>
          </a:bodyPr>
          <a:lstStyle/>
          <a:p>
            <a:pPr lvl="0" algn="just">
              <a:lnSpc>
                <a:spcPct val="115000"/>
              </a:lnSpc>
            </a:pPr>
            <a:r>
              <a:rPr lang="en-US" b="0" i="0" dirty="0">
                <a:solidFill>
                  <a:srgbClr val="000000"/>
                </a:solidFill>
                <a:effectLst/>
                <a:latin typeface="Open Sans"/>
              </a:rPr>
              <a:t>Let </a:t>
            </a:r>
            <a:r>
              <a:rPr lang="en-US" dirty="0"/>
              <a:t>X</a:t>
            </a:r>
            <a:r>
              <a:rPr lang="en-US" b="0" i="0" dirty="0">
                <a:solidFill>
                  <a:srgbClr val="000000"/>
                </a:solidFill>
                <a:effectLst/>
                <a:latin typeface="Open Sans"/>
              </a:rPr>
              <a:t> be a discrete random variable with support </a:t>
            </a:r>
            <a:r>
              <a:rPr lang="en-US" dirty="0"/>
              <a:t>S1={0,1}</a:t>
            </a:r>
            <a:r>
              <a:rPr lang="en-US" b="0" i="0" dirty="0">
                <a:solidFill>
                  <a:srgbClr val="000000"/>
                </a:solidFill>
                <a:effectLst/>
                <a:latin typeface="Open Sans"/>
              </a:rPr>
              <a:t>, and let </a:t>
            </a:r>
            <a:r>
              <a:rPr lang="en-US" b="0" i="0" dirty="0">
                <a:effectLst/>
                <a:latin typeface="Open Sans"/>
              </a:rPr>
              <a:t>Y</a:t>
            </a:r>
            <a:r>
              <a:rPr lang="en-US" b="0" i="0" dirty="0">
                <a:solidFill>
                  <a:srgbClr val="000000"/>
                </a:solidFill>
                <a:effectLst/>
                <a:latin typeface="Open Sans"/>
              </a:rPr>
              <a:t> be a discrete random variable with support </a:t>
            </a:r>
            <a:r>
              <a:rPr lang="en-US" dirty="0"/>
              <a:t>S2={0,1,2}</a:t>
            </a:r>
            <a:r>
              <a:rPr lang="en-US" b="0" i="0" dirty="0">
                <a:solidFill>
                  <a:srgbClr val="000000"/>
                </a:solidFill>
                <a:effectLst/>
                <a:latin typeface="Open Sans"/>
              </a:rPr>
              <a:t>. Suppose, in tabular form, that </a:t>
            </a:r>
            <a:r>
              <a:rPr lang="en-US" dirty="0"/>
              <a:t>X</a:t>
            </a:r>
            <a:r>
              <a:rPr lang="en-US" b="0" i="0" dirty="0">
                <a:solidFill>
                  <a:srgbClr val="000000"/>
                </a:solidFill>
                <a:effectLst/>
                <a:latin typeface="Open Sans"/>
              </a:rPr>
              <a:t> and </a:t>
            </a:r>
            <a:r>
              <a:rPr lang="en-US" dirty="0"/>
              <a:t>Y</a:t>
            </a:r>
            <a:r>
              <a:rPr lang="en-US" b="0" i="0" dirty="0">
                <a:solidFill>
                  <a:srgbClr val="000000"/>
                </a:solidFill>
                <a:effectLst/>
                <a:latin typeface="Open Sans"/>
              </a:rPr>
              <a:t> have the following joint probability distribution </a:t>
            </a:r>
            <a:r>
              <a:rPr lang="en-US" dirty="0"/>
              <a:t>f(x,y)</a:t>
            </a:r>
            <a:r>
              <a:rPr lang="en-US" b="0" i="0" dirty="0">
                <a:solidFill>
                  <a:srgbClr val="000000"/>
                </a:solidFill>
                <a:effectLst/>
                <a:latin typeface="Open Sans"/>
              </a:rPr>
              <a:t>:</a:t>
            </a:r>
            <a:endParaRPr lang="ru-RU" sz="18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Рисунок 2">
            <a:extLst>
              <a:ext uri="{FF2B5EF4-FFF2-40B4-BE49-F238E27FC236}">
                <a16:creationId xmlns:a16="http://schemas.microsoft.com/office/drawing/2014/main" id="{2F2025D9-C922-4AFA-8DDF-D0370255DA0E}"/>
              </a:ext>
            </a:extLst>
          </p:cNvPr>
          <p:cNvPicPr>
            <a:picLocks noChangeAspect="1"/>
          </p:cNvPicPr>
          <p:nvPr/>
        </p:nvPicPr>
        <p:blipFill>
          <a:blip r:embed="rId3"/>
          <a:stretch>
            <a:fillRect/>
          </a:stretch>
        </p:blipFill>
        <p:spPr>
          <a:xfrm>
            <a:off x="1912144" y="1748171"/>
            <a:ext cx="4933950" cy="2133600"/>
          </a:xfrm>
          <a:prstGeom prst="rect">
            <a:avLst/>
          </a:prstGeom>
        </p:spPr>
      </p:pic>
      <p:sp>
        <p:nvSpPr>
          <p:cNvPr id="9" name="TextBox 8">
            <a:extLst>
              <a:ext uri="{FF2B5EF4-FFF2-40B4-BE49-F238E27FC236}">
                <a16:creationId xmlns:a16="http://schemas.microsoft.com/office/drawing/2014/main" id="{BE93ADA2-BC66-41F9-B15D-51E7EC28B7EC}"/>
              </a:ext>
            </a:extLst>
          </p:cNvPr>
          <p:cNvSpPr txBox="1"/>
          <p:nvPr/>
        </p:nvSpPr>
        <p:spPr>
          <a:xfrm>
            <a:off x="2468165" y="4099560"/>
            <a:ext cx="4636294" cy="646331"/>
          </a:xfrm>
          <a:prstGeom prst="rect">
            <a:avLst/>
          </a:prstGeom>
          <a:noFill/>
        </p:spPr>
        <p:txBody>
          <a:bodyPr wrap="square">
            <a:spAutoFit/>
          </a:bodyPr>
          <a:lstStyle/>
          <a:p>
            <a:r>
              <a:rPr lang="en-US" b="0" i="0" dirty="0">
                <a:solidFill>
                  <a:srgbClr val="000000"/>
                </a:solidFill>
                <a:effectLst/>
                <a:latin typeface="Open Sans"/>
              </a:rPr>
              <a:t>What is the conditional distribution of </a:t>
            </a:r>
            <a:r>
              <a:rPr lang="en-US" dirty="0"/>
              <a:t>X</a:t>
            </a:r>
            <a:r>
              <a:rPr lang="en-US" b="0" i="0" dirty="0">
                <a:solidFill>
                  <a:srgbClr val="000000"/>
                </a:solidFill>
                <a:effectLst/>
                <a:latin typeface="Open Sans"/>
              </a:rPr>
              <a:t> given </a:t>
            </a:r>
            <a:r>
              <a:rPr lang="en-US" dirty="0"/>
              <a:t>Y</a:t>
            </a:r>
            <a:r>
              <a:rPr lang="en-US" b="0" i="0" dirty="0">
                <a:solidFill>
                  <a:srgbClr val="000000"/>
                </a:solidFill>
                <a:effectLst/>
                <a:latin typeface="Open Sans"/>
              </a:rPr>
              <a:t>? That is, what is </a:t>
            </a:r>
            <a:r>
              <a:rPr lang="en-US" dirty="0"/>
              <a:t>g(x|y)</a:t>
            </a:r>
            <a:r>
              <a:rPr lang="en-US" b="0" i="0" dirty="0">
                <a:solidFill>
                  <a:srgbClr val="000000"/>
                </a:solidFill>
                <a:effectLst/>
                <a:latin typeface="Open Sans"/>
              </a:rPr>
              <a:t>?</a:t>
            </a:r>
            <a:endParaRPr lang="en-US" dirty="0"/>
          </a:p>
        </p:txBody>
      </p:sp>
    </p:spTree>
    <p:extLst>
      <p:ext uri="{BB962C8B-B14F-4D97-AF65-F5344CB8AC3E}">
        <p14:creationId xmlns:p14="http://schemas.microsoft.com/office/powerpoint/2010/main" val="3084652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9441FA31-45C2-4AAD-90DE-C7C6BE212444}"/>
              </a:ext>
            </a:extLst>
          </p:cNvPr>
          <p:cNvPicPr>
            <a:picLocks noChangeAspect="1"/>
          </p:cNvPicPr>
          <p:nvPr/>
        </p:nvPicPr>
        <p:blipFill>
          <a:blip r:embed="rId2"/>
          <a:stretch>
            <a:fillRect/>
          </a:stretch>
        </p:blipFill>
        <p:spPr>
          <a:xfrm>
            <a:off x="2105025" y="704850"/>
            <a:ext cx="4933950" cy="2505075"/>
          </a:xfrm>
          <a:prstGeom prst="rect">
            <a:avLst/>
          </a:prstGeom>
        </p:spPr>
      </p:pic>
      <p:sp>
        <p:nvSpPr>
          <p:cNvPr id="8" name="TextBox 7">
            <a:extLst>
              <a:ext uri="{FF2B5EF4-FFF2-40B4-BE49-F238E27FC236}">
                <a16:creationId xmlns:a16="http://schemas.microsoft.com/office/drawing/2014/main" id="{256D0CDB-7919-4ED6-A125-55E80432E276}"/>
              </a:ext>
            </a:extLst>
          </p:cNvPr>
          <p:cNvSpPr txBox="1"/>
          <p:nvPr/>
        </p:nvSpPr>
        <p:spPr>
          <a:xfrm>
            <a:off x="171450" y="3527315"/>
            <a:ext cx="4572000" cy="369332"/>
          </a:xfrm>
          <a:prstGeom prst="rect">
            <a:avLst/>
          </a:prstGeom>
          <a:noFill/>
        </p:spPr>
        <p:txBody>
          <a:bodyPr wrap="square">
            <a:spAutoFit/>
          </a:bodyPr>
          <a:lstStyle/>
          <a:p>
            <a:r>
              <a:rPr lang="en-US" b="0" i="0" dirty="0">
                <a:solidFill>
                  <a:srgbClr val="000000"/>
                </a:solidFill>
                <a:effectLst/>
                <a:latin typeface="Open Sans"/>
              </a:rPr>
              <a:t>Using the formula </a:t>
            </a:r>
            <a:r>
              <a:rPr lang="en-US" dirty="0"/>
              <a:t>g(x|y)=f(x,y) / </a:t>
            </a:r>
            <a:r>
              <a:rPr lang="en-US" dirty="0" err="1"/>
              <a:t>fY</a:t>
            </a:r>
            <a:r>
              <a:rPr lang="en-US" dirty="0"/>
              <a:t>(y)</a:t>
            </a:r>
            <a:r>
              <a:rPr lang="en-US" b="0" i="0" dirty="0">
                <a:solidFill>
                  <a:srgbClr val="000000"/>
                </a:solidFill>
                <a:effectLst/>
                <a:latin typeface="Open Sans"/>
              </a:rPr>
              <a:t>, </a:t>
            </a:r>
            <a:endParaRPr lang="en-US" dirty="0"/>
          </a:p>
        </p:txBody>
      </p:sp>
      <p:sp>
        <p:nvSpPr>
          <p:cNvPr id="10" name="TextBox 9">
            <a:extLst>
              <a:ext uri="{FF2B5EF4-FFF2-40B4-BE49-F238E27FC236}">
                <a16:creationId xmlns:a16="http://schemas.microsoft.com/office/drawing/2014/main" id="{7272255C-417E-4E64-9D58-347A2504C223}"/>
              </a:ext>
            </a:extLst>
          </p:cNvPr>
          <p:cNvSpPr txBox="1"/>
          <p:nvPr/>
        </p:nvSpPr>
        <p:spPr>
          <a:xfrm>
            <a:off x="4314825" y="3388816"/>
            <a:ext cx="4572000" cy="646331"/>
          </a:xfrm>
          <a:prstGeom prst="rect">
            <a:avLst/>
          </a:prstGeom>
          <a:noFill/>
        </p:spPr>
        <p:txBody>
          <a:bodyPr wrap="square">
            <a:spAutoFit/>
          </a:bodyPr>
          <a:lstStyle/>
          <a:p>
            <a:r>
              <a:rPr lang="en-US" b="0" i="0" dirty="0">
                <a:solidFill>
                  <a:srgbClr val="000000"/>
                </a:solidFill>
                <a:effectLst/>
                <a:latin typeface="Open Sans"/>
              </a:rPr>
              <a:t>For example, the 1/3 in the </a:t>
            </a:r>
            <a:r>
              <a:rPr lang="en-US" dirty="0"/>
              <a:t>x=0</a:t>
            </a:r>
            <a:r>
              <a:rPr lang="en-US" b="0" i="0" dirty="0">
                <a:solidFill>
                  <a:srgbClr val="000000"/>
                </a:solidFill>
                <a:effectLst/>
                <a:latin typeface="Open Sans"/>
              </a:rPr>
              <a:t> and </a:t>
            </a:r>
            <a:r>
              <a:rPr lang="en-US" dirty="0"/>
              <a:t>y=0</a:t>
            </a:r>
            <a:r>
              <a:rPr lang="en-US" b="0" i="0" dirty="0">
                <a:solidFill>
                  <a:srgbClr val="000000"/>
                </a:solidFill>
                <a:effectLst/>
                <a:latin typeface="Open Sans"/>
              </a:rPr>
              <a:t> cell comes from:</a:t>
            </a:r>
            <a:endParaRPr lang="en-US" dirty="0"/>
          </a:p>
        </p:txBody>
      </p:sp>
      <p:pic>
        <p:nvPicPr>
          <p:cNvPr id="12" name="Рисунок 11">
            <a:extLst>
              <a:ext uri="{FF2B5EF4-FFF2-40B4-BE49-F238E27FC236}">
                <a16:creationId xmlns:a16="http://schemas.microsoft.com/office/drawing/2014/main" id="{9A6C17FE-BDB9-4AAB-9FA4-576F1D955B11}"/>
              </a:ext>
            </a:extLst>
          </p:cNvPr>
          <p:cNvPicPr>
            <a:picLocks noChangeAspect="1"/>
          </p:cNvPicPr>
          <p:nvPr/>
        </p:nvPicPr>
        <p:blipFill>
          <a:blip r:embed="rId3"/>
          <a:stretch>
            <a:fillRect/>
          </a:stretch>
        </p:blipFill>
        <p:spPr>
          <a:xfrm>
            <a:off x="6017418" y="3971150"/>
            <a:ext cx="2409825" cy="685800"/>
          </a:xfrm>
          <a:prstGeom prst="rect">
            <a:avLst/>
          </a:prstGeom>
        </p:spPr>
      </p:pic>
      <p:sp>
        <p:nvSpPr>
          <p:cNvPr id="13" name="Заголовок 4">
            <a:extLst>
              <a:ext uri="{FF2B5EF4-FFF2-40B4-BE49-F238E27FC236}">
                <a16:creationId xmlns:a16="http://schemas.microsoft.com/office/drawing/2014/main" id="{FB35F308-207A-43E3-B9FE-AB652DC4868A}"/>
              </a:ext>
            </a:extLst>
          </p:cNvPr>
          <p:cNvSpPr>
            <a:spLocks noGrp="1"/>
          </p:cNvSpPr>
          <p:nvPr>
            <p:ph type="title"/>
          </p:nvPr>
        </p:nvSpPr>
        <p:spPr>
          <a:xfrm>
            <a:off x="0" y="-2636"/>
            <a:ext cx="8229600" cy="620483"/>
          </a:xfrm>
        </p:spPr>
        <p:txBody>
          <a:bodyPr>
            <a:normAutofit/>
          </a:bodyPr>
          <a:lstStyle/>
          <a:p>
            <a:r>
              <a:rPr lang="en-US" sz="2800" dirty="0"/>
              <a:t>Practice</a:t>
            </a:r>
            <a:endParaRPr lang="ru-RU" sz="2800" dirty="0"/>
          </a:p>
        </p:txBody>
      </p:sp>
    </p:spTree>
    <p:extLst>
      <p:ext uri="{BB962C8B-B14F-4D97-AF65-F5344CB8AC3E}">
        <p14:creationId xmlns:p14="http://schemas.microsoft.com/office/powerpoint/2010/main" val="2574446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14854623-DD11-4F07-83CE-CD58A8C6F7C7}"/>
              </a:ext>
            </a:extLst>
          </p:cNvPr>
          <p:cNvSpPr/>
          <p:nvPr/>
        </p:nvSpPr>
        <p:spPr>
          <a:xfrm>
            <a:off x="0" y="4236481"/>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19458" name="TextBox 16"/>
          <p:cNvSpPr txBox="1">
            <a:spLocks noChangeArrowheads="1"/>
          </p:cNvSpPr>
          <p:nvPr/>
        </p:nvSpPr>
        <p:spPr bwMode="auto">
          <a:xfrm>
            <a:off x="-59235" y="145929"/>
            <a:ext cx="2682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a:spcBef>
                <a:spcPct val="0"/>
              </a:spcBef>
              <a:buClrTx/>
              <a:buNone/>
            </a:pPr>
            <a:r>
              <a:rPr lang="en-US" altLang="ru-RU" b="1">
                <a:solidFill>
                  <a:schemeClr val="tx2"/>
                </a:solidFill>
                <a:latin typeface="Calibri"/>
                <a:cs typeface="Calibri"/>
              </a:rPr>
              <a:t>Covariance of MRV </a:t>
            </a:r>
            <a:endParaRPr lang="ru-RU" altLang="ru-RU" b="1">
              <a:solidFill>
                <a:schemeClr val="tx2"/>
              </a:solidFill>
              <a:latin typeface="Calibri"/>
              <a:cs typeface="Calibri"/>
            </a:endParaRPr>
          </a:p>
        </p:txBody>
      </p:sp>
      <p:sp>
        <p:nvSpPr>
          <p:cNvPr id="19459" name="Нижний колонтитул 11"/>
          <p:cNvSpPr>
            <a:spLocks noGrp="1"/>
          </p:cNvSpPr>
          <p:nvPr>
            <p:ph type="ftr"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144C66"/>
              </a:buClr>
              <a:buFont typeface="Wingdings" panose="05000000000000000000" pitchFamily="2" charset="2"/>
              <a:buChar char="ü"/>
              <a:defRPr sz="1800">
                <a:solidFill>
                  <a:srgbClr val="103040"/>
                </a:solidFill>
                <a:latin typeface="Arial" panose="020B0604020202020204" pitchFamily="34" charset="0"/>
                <a:cs typeface="Arial" panose="020B0604020202020204" pitchFamily="34" charset="0"/>
              </a:defRPr>
            </a:lvl1pPr>
            <a:lvl2pPr marL="557213" indent="-214313">
              <a:spcBef>
                <a:spcPct val="20000"/>
              </a:spcBef>
              <a:buSzPct val="90000"/>
              <a:buBlip>
                <a:blip r:embed="rId3"/>
              </a:buBlip>
              <a:defRPr sz="1500">
                <a:solidFill>
                  <a:srgbClr val="103040"/>
                </a:solidFill>
                <a:latin typeface="Arial" panose="020B0604020202020204" pitchFamily="34" charset="0"/>
                <a:cs typeface="Arial" panose="020B0604020202020204" pitchFamily="34" charset="0"/>
              </a:defRPr>
            </a:lvl2pPr>
            <a:lvl3pPr marL="857250" indent="-171450">
              <a:spcBef>
                <a:spcPct val="20000"/>
              </a:spcBef>
              <a:buChar char="•"/>
              <a:defRPr>
                <a:solidFill>
                  <a:srgbClr val="103040"/>
                </a:solidFill>
                <a:latin typeface="Arial" panose="020B0604020202020204" pitchFamily="34" charset="0"/>
                <a:cs typeface="Arial" panose="020B0604020202020204" pitchFamily="34" charset="0"/>
              </a:defRPr>
            </a:lvl3pPr>
            <a:lvl4pPr marL="1200150" indent="-171450">
              <a:spcBef>
                <a:spcPct val="20000"/>
              </a:spcBef>
              <a:buChar char="–"/>
              <a:defRPr sz="1200">
                <a:solidFill>
                  <a:srgbClr val="103040"/>
                </a:solidFill>
                <a:latin typeface="Arial" panose="020B0604020202020204" pitchFamily="34" charset="0"/>
                <a:cs typeface="Arial" panose="020B0604020202020204" pitchFamily="34" charset="0"/>
              </a:defRPr>
            </a:lvl4pPr>
            <a:lvl5pPr marL="1543050" indent="-171450">
              <a:spcBef>
                <a:spcPct val="20000"/>
              </a:spcBef>
              <a:buChar char="»"/>
              <a:defRPr sz="1200">
                <a:solidFill>
                  <a:srgbClr val="103040"/>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ru-RU" altLang="ru-RU" sz="1350" b="1">
                <a:solidFill>
                  <a:schemeClr val="bg1"/>
                </a:solidFill>
              </a:rPr>
              <a:t>Санкт-Петербург</a:t>
            </a:r>
            <a:endParaRPr lang="en-US" altLang="ru-RU" sz="1350" b="1">
              <a:solidFill>
                <a:schemeClr val="bg1"/>
              </a:solidFill>
            </a:endParaRPr>
          </a:p>
        </p:txBody>
      </p:sp>
      <p:sp>
        <p:nvSpPr>
          <p:cNvPr id="19460" name="Номер слайда 10"/>
          <p:cNvSpPr>
            <a:spLocks noGrp="1"/>
          </p:cNvSpPr>
          <p:nvPr>
            <p:ph type="sldNum" sz="quarter" idx="4294967295"/>
          </p:nvPr>
        </p:nvSpPr>
        <p:spPr>
          <a:xfrm>
            <a:off x="8083649" y="4122861"/>
            <a:ext cx="944562" cy="274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144C66"/>
              </a:buClr>
              <a:buFont typeface="Wingdings" panose="05000000000000000000" pitchFamily="2" charset="2"/>
              <a:buChar char="ü"/>
              <a:defRPr sz="1800">
                <a:solidFill>
                  <a:srgbClr val="103040"/>
                </a:solidFill>
                <a:latin typeface="Arial" panose="020B0604020202020204" pitchFamily="34" charset="0"/>
                <a:cs typeface="Arial" panose="020B0604020202020204" pitchFamily="34" charset="0"/>
              </a:defRPr>
            </a:lvl1pPr>
            <a:lvl2pPr marL="557213" indent="-214313">
              <a:spcBef>
                <a:spcPct val="20000"/>
              </a:spcBef>
              <a:buSzPct val="90000"/>
              <a:buBlip>
                <a:blip r:embed="rId3"/>
              </a:buBlip>
              <a:defRPr sz="1500">
                <a:solidFill>
                  <a:srgbClr val="103040"/>
                </a:solidFill>
                <a:latin typeface="Arial" panose="020B0604020202020204" pitchFamily="34" charset="0"/>
                <a:cs typeface="Arial" panose="020B0604020202020204" pitchFamily="34" charset="0"/>
              </a:defRPr>
            </a:lvl2pPr>
            <a:lvl3pPr marL="857250" indent="-171450">
              <a:spcBef>
                <a:spcPct val="20000"/>
              </a:spcBef>
              <a:buChar char="•"/>
              <a:defRPr>
                <a:solidFill>
                  <a:srgbClr val="103040"/>
                </a:solidFill>
                <a:latin typeface="Arial" panose="020B0604020202020204" pitchFamily="34" charset="0"/>
                <a:cs typeface="Arial" panose="020B0604020202020204" pitchFamily="34" charset="0"/>
              </a:defRPr>
            </a:lvl3pPr>
            <a:lvl4pPr marL="1200150" indent="-171450">
              <a:spcBef>
                <a:spcPct val="20000"/>
              </a:spcBef>
              <a:buChar char="–"/>
              <a:defRPr sz="1200">
                <a:solidFill>
                  <a:srgbClr val="103040"/>
                </a:solidFill>
                <a:latin typeface="Arial" panose="020B0604020202020204" pitchFamily="34" charset="0"/>
                <a:cs typeface="Arial" panose="020B0604020202020204" pitchFamily="34" charset="0"/>
              </a:defRPr>
            </a:lvl4pPr>
            <a:lvl5pPr marL="1543050" indent="-171450">
              <a:spcBef>
                <a:spcPct val="20000"/>
              </a:spcBef>
              <a:buChar char="»"/>
              <a:defRPr sz="1200">
                <a:solidFill>
                  <a:srgbClr val="103040"/>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200">
                <a:solidFill>
                  <a:srgbClr val="103040"/>
                </a:solidFill>
                <a:latin typeface="Arial" panose="020B0604020202020204" pitchFamily="34" charset="0"/>
                <a:cs typeface="Arial" panose="020B0604020202020204" pitchFamily="34" charset="0"/>
              </a:defRPr>
            </a:lvl9pPr>
          </a:lstStyle>
          <a:p>
            <a:pPr>
              <a:spcBef>
                <a:spcPct val="0"/>
              </a:spcBef>
              <a:buClrTx/>
              <a:buFontTx/>
              <a:buNone/>
            </a:pPr>
            <a:fld id="{CE0AD135-F069-4DC8-9C97-0F7B776489EA}" type="slidenum">
              <a:rPr lang="en-US" altLang="ru-RU" sz="1050" b="1">
                <a:solidFill>
                  <a:schemeClr val="bg1"/>
                </a:solidFill>
              </a:rPr>
              <a:pPr>
                <a:spcBef>
                  <a:spcPct val="0"/>
                </a:spcBef>
                <a:buClrTx/>
                <a:buFontTx/>
                <a:buNone/>
              </a:pPr>
              <a:t>9</a:t>
            </a:fld>
            <a:endParaRPr lang="en-US" altLang="ru-RU" sz="1050" b="1">
              <a:solidFill>
                <a:schemeClr val="bg1"/>
              </a:solidFill>
            </a:endParaRPr>
          </a:p>
        </p:txBody>
      </p:sp>
      <p:sp>
        <p:nvSpPr>
          <p:cNvPr id="19462" name="Rectangle 2"/>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endParaRPr lang="ru-RU" altLang="ru-RU" sz="1350">
              <a:solidFill>
                <a:schemeClr val="tx1"/>
              </a:solidFill>
              <a:latin typeface="Calibri"/>
              <a:cs typeface="Calibri"/>
            </a:endParaRPr>
          </a:p>
        </p:txBody>
      </p:sp>
      <p:sp>
        <p:nvSpPr>
          <p:cNvPr id="19466" name="TextBox 23"/>
          <p:cNvSpPr txBox="1">
            <a:spLocks noChangeArrowheads="1"/>
          </p:cNvSpPr>
          <p:nvPr/>
        </p:nvSpPr>
        <p:spPr bwMode="auto">
          <a:xfrm>
            <a:off x="98570" y="778899"/>
            <a:ext cx="89468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3"/>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a:spcBef>
                <a:spcPct val="0"/>
              </a:spcBef>
              <a:buClrTx/>
              <a:buNone/>
            </a:pPr>
            <a:r>
              <a:rPr lang="en-US" altLang="ru-RU" sz="1800" b="1">
                <a:solidFill>
                  <a:schemeClr val="accent1"/>
                </a:solidFill>
                <a:latin typeface="Calibri"/>
                <a:cs typeface="Calibri"/>
              </a:rPr>
              <a:t>Covariance of MRV </a:t>
            </a:r>
            <a:r>
              <a:rPr lang="en-US" altLang="ru-RU" sz="1800" b="1">
                <a:solidFill>
                  <a:schemeClr val="tx2"/>
                </a:solidFill>
                <a:latin typeface="Calibri"/>
                <a:cs typeface="Calibri"/>
              </a:rPr>
              <a:t>is a measure of joint variability of two random variables.  </a:t>
            </a:r>
          </a:p>
          <a:p>
            <a:pPr>
              <a:spcBef>
                <a:spcPct val="0"/>
              </a:spcBef>
              <a:buClrTx/>
              <a:buNone/>
            </a:pPr>
            <a:endParaRPr lang="en-US" altLang="ru-RU" sz="1800" b="1">
              <a:solidFill>
                <a:schemeClr val="tx2"/>
              </a:solidFill>
              <a:latin typeface="Calibri"/>
              <a:cs typeface="Calibri"/>
            </a:endParaRPr>
          </a:p>
        </p:txBody>
      </p:sp>
      <mc:AlternateContent xmlns:mc="http://schemas.openxmlformats.org/markup-compatibility/2006" xmlns:a14="http://schemas.microsoft.com/office/drawing/2010/main">
        <mc:Choice Requires="a14">
          <p:sp>
            <p:nvSpPr>
              <p:cNvPr id="19467" name="Object 4"/>
              <p:cNvSpPr txBox="1"/>
              <p:nvPr/>
            </p:nvSpPr>
            <p:spPr bwMode="auto">
              <a:xfrm>
                <a:off x="100745" y="1344094"/>
                <a:ext cx="9052289" cy="14414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К</m:t>
                          </m:r>
                        </m:e>
                        <m: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𝑗</m:t>
                              </m:r>
                            </m:sub>
                          </m:sSub>
                        </m:sub>
                      </m:sSub>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𝑀</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𝑀</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𝑗</m:t>
                          </m:r>
                        </m:sub>
                      </m:sSub>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𝑀</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𝑗</m:t>
                          </m:r>
                        </m:sub>
                      </m:sSub>
                      <m:r>
                        <a:rPr lang="ru-RU" i="1">
                          <a:solidFill>
                            <a:srgbClr val="000000"/>
                          </a:solidFill>
                          <a:latin typeface="Cambria Math" panose="02040503050406030204" pitchFamily="18" charset="0"/>
                        </a:rPr>
                        <m:t>])]=</m:t>
                      </m:r>
                      <m:nary>
                        <m:naryPr>
                          <m:limLoc m:val="undOvr"/>
                          <m:ctrlPr>
                            <a:rPr lang="ru-RU" i="1">
                              <a:solidFill>
                                <a:srgbClr val="000000"/>
                              </a:solidFill>
                              <a:latin typeface="Cambria Math" panose="02040503050406030204" pitchFamily="18" charset="0"/>
                            </a:rPr>
                          </m:ctrlPr>
                        </m:naryPr>
                        <m:sub>
                          <m:r>
                            <a:rPr lang="ru-RU" i="1">
                              <a:solidFill>
                                <a:srgbClr val="000000"/>
                              </a:solidFill>
                              <a:latin typeface="Cambria Math" panose="02040503050406030204" pitchFamily="18" charset="0"/>
                            </a:rPr>
                            <m:t>−∞</m:t>
                          </m:r>
                        </m:sub>
                        <m:sup>
                          <m:r>
                            <a:rPr lang="ru-RU" i="1">
                              <a:solidFill>
                                <a:srgbClr val="000000"/>
                              </a:solidFill>
                              <a:latin typeface="Cambria Math" panose="02040503050406030204" pitchFamily="18" charset="0"/>
                            </a:rPr>
                            <m:t>∞</m:t>
                          </m:r>
                        </m:sup>
                        <m:e>
                          <m:nary>
                            <m:naryPr>
                              <m:limLoc m:val="undOvr"/>
                              <m:ctrlPr>
                                <a:rPr lang="ru-RU" i="1">
                                  <a:solidFill>
                                    <a:srgbClr val="000000"/>
                                  </a:solidFill>
                                  <a:latin typeface="Cambria Math" panose="02040503050406030204" pitchFamily="18" charset="0"/>
                                </a:rPr>
                              </m:ctrlPr>
                            </m:naryPr>
                            <m:sub>
                              <m:r>
                                <a:rPr lang="ru-RU" i="1">
                                  <a:solidFill>
                                    <a:srgbClr val="000000"/>
                                  </a:solidFill>
                                  <a:latin typeface="Cambria Math" panose="02040503050406030204" pitchFamily="18" charset="0"/>
                                </a:rPr>
                                <m:t>−∞</m:t>
                              </m:r>
                            </m:sub>
                            <m:sup>
                              <m:r>
                                <a:rPr lang="ru-RU" i="1">
                                  <a:solidFill>
                                    <a:srgbClr val="000000"/>
                                  </a:solidFill>
                                  <a:latin typeface="Cambria Math" panose="02040503050406030204" pitchFamily="18" charset="0"/>
                                </a:rPr>
                                <m:t>∞</m:t>
                              </m:r>
                            </m:sup>
                            <m:e>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𝑀</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𝑗</m:t>
                                  </m:r>
                                </m:sub>
                              </m:sSub>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𝑀</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𝑗</m:t>
                                  </m:r>
                                </m:sub>
                              </m:sSub>
                              <m:r>
                                <a:rPr lang="ru-RU" i="1">
                                  <a:solidFill>
                                    <a:srgbClr val="000000"/>
                                  </a:solidFill>
                                  <a:latin typeface="Cambria Math" panose="02040503050406030204" pitchFamily="18" charset="0"/>
                                </a:rPr>
                                <m:t>])</m:t>
                              </m:r>
                            </m:e>
                          </m:nary>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𝑓</m:t>
                              </m:r>
                            </m:e>
                            <m: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𝑗</m:t>
                                  </m:r>
                                </m:sub>
                              </m:sSub>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𝑧</m:t>
                              </m:r>
                            </m:e>
                            <m:sub>
                              <m:r>
                                <a:rPr lang="ru-RU" i="1">
                                  <a:solidFill>
                                    <a:srgbClr val="000000"/>
                                  </a:solidFill>
                                  <a:latin typeface="Cambria Math" panose="02040503050406030204" pitchFamily="18" charset="0"/>
                                </a:rPr>
                                <m:t>𝑖</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𝑧</m:t>
                              </m:r>
                            </m:e>
                            <m:sub>
                              <m:r>
                                <a:rPr lang="ru-RU" i="1">
                                  <a:solidFill>
                                    <a:srgbClr val="000000"/>
                                  </a:solidFill>
                                  <a:latin typeface="Cambria Math" panose="02040503050406030204" pitchFamily="18" charset="0"/>
                                </a:rPr>
                                <m:t>𝑗</m:t>
                              </m:r>
                            </m:sub>
                          </m:sSub>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𝑑</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𝑧</m:t>
                              </m:r>
                            </m:e>
                            <m:sub>
                              <m:r>
                                <a:rPr lang="ru-RU" i="1">
                                  <a:solidFill>
                                    <a:srgbClr val="000000"/>
                                  </a:solidFill>
                                  <a:latin typeface="Cambria Math" panose="02040503050406030204" pitchFamily="18" charset="0"/>
                                </a:rPr>
                                <m:t>𝑖</m:t>
                              </m:r>
                            </m:sub>
                          </m:sSub>
                        </m:e>
                      </m:nary>
                      <m:r>
                        <a:rPr lang="ru-RU" i="1">
                          <a:solidFill>
                            <a:srgbClr val="000000"/>
                          </a:solidFill>
                          <a:latin typeface="Cambria Math" panose="02040503050406030204" pitchFamily="18" charset="0"/>
                        </a:rPr>
                        <m:t>𝑑</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𝑧</m:t>
                          </m:r>
                        </m:e>
                        <m:sub>
                          <m:r>
                            <a:rPr lang="ru-RU" i="1">
                              <a:solidFill>
                                <a:srgbClr val="000000"/>
                              </a:solidFill>
                              <a:latin typeface="Cambria Math" panose="02040503050406030204" pitchFamily="18" charset="0"/>
                            </a:rPr>
                            <m:t>𝑗</m:t>
                          </m:r>
                        </m:sub>
                      </m:sSub>
                      <m:r>
                        <a:rPr lang="ru-RU" i="1">
                          <a:solidFill>
                            <a:srgbClr val="000000"/>
                          </a:solidFill>
                          <a:latin typeface="Cambria Math" panose="02040503050406030204" pitchFamily="18" charset="0"/>
                        </a:rPr>
                        <m:t> </m:t>
                      </m:r>
                    </m:oMath>
                  </m:oMathPara>
                </a14:m>
                <a:endParaRPr lang="ru-RU"/>
              </a:p>
            </p:txBody>
          </p:sp>
        </mc:Choice>
        <mc:Fallback xmlns="">
          <p:sp>
            <p:nvSpPr>
              <p:cNvPr id="19467" name="Object 4"/>
              <p:cNvSpPr txBox="1">
                <a:spLocks noRot="1" noChangeAspect="1" noMove="1" noResize="1" noEditPoints="1" noAdjustHandles="1" noChangeArrowheads="1" noChangeShapeType="1" noTextEdit="1"/>
              </p:cNvSpPr>
              <p:nvPr/>
            </p:nvSpPr>
            <p:spPr bwMode="auto">
              <a:xfrm>
                <a:off x="100745" y="1344094"/>
                <a:ext cx="9052289" cy="1441450"/>
              </a:xfrm>
              <a:prstGeom prst="rect">
                <a:avLst/>
              </a:prstGeom>
              <a:blipFill>
                <a:blip r:embed="rId4"/>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a:extLst>
                  <a:ext uri="{FF2B5EF4-FFF2-40B4-BE49-F238E27FC236}">
                    <a16:creationId xmlns:a16="http://schemas.microsoft.com/office/drawing/2014/main" id="{7111291D-BD74-4BC2-A2C8-4C005CAE193F}"/>
                  </a:ext>
                </a:extLst>
              </p:cNvPr>
              <p:cNvSpPr/>
              <p:nvPr/>
            </p:nvSpPr>
            <p:spPr>
              <a:xfrm>
                <a:off x="81986" y="2502024"/>
                <a:ext cx="2259914" cy="460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ru-RU" sz="2000" i="1">
                          <a:solidFill>
                            <a:srgbClr val="000000"/>
                          </a:solidFill>
                          <a:latin typeface="Cambria Math" panose="02040503050406030204" pitchFamily="18" charset="0"/>
                        </a:rPr>
                        <m:t>≤</m:t>
                      </m:r>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К</m:t>
                          </m:r>
                        </m:e>
                        <m:sub>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𝑖</m:t>
                              </m:r>
                            </m:sub>
                          </m:sSub>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𝑗</m:t>
                              </m:r>
                            </m:sub>
                          </m:sSub>
                        </m:sub>
                      </m:sSub>
                      <m:r>
                        <a:rPr lang="ru-RU" sz="2000" i="1">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m:t>
                      </m:r>
                    </m:oMath>
                  </m:oMathPara>
                </a14:m>
                <a:endParaRPr lang="ru-RU" sz="2000"/>
              </a:p>
            </p:txBody>
          </p:sp>
        </mc:Choice>
        <mc:Fallback xmlns="">
          <p:sp>
            <p:nvSpPr>
              <p:cNvPr id="5" name="Прямоугольник 4">
                <a:extLst>
                  <a:ext uri="{FF2B5EF4-FFF2-40B4-BE49-F238E27FC236}">
                    <a16:creationId xmlns:a16="http://schemas.microsoft.com/office/drawing/2014/main" id="{7111291D-BD74-4BC2-A2C8-4C005CAE193F}"/>
                  </a:ext>
                </a:extLst>
              </p:cNvPr>
              <p:cNvSpPr>
                <a:spLocks noRot="1" noChangeAspect="1" noMove="1" noResize="1" noEditPoints="1" noAdjustHandles="1" noChangeArrowheads="1" noChangeShapeType="1" noTextEdit="1"/>
              </p:cNvSpPr>
              <p:nvPr/>
            </p:nvSpPr>
            <p:spPr>
              <a:xfrm>
                <a:off x="81986" y="2502024"/>
                <a:ext cx="2259914" cy="460895"/>
              </a:xfrm>
              <a:prstGeom prst="rect">
                <a:avLst/>
              </a:prstGeom>
              <a:blipFill>
                <a:blip r:embed="rId5"/>
                <a:stretch>
                  <a:fillRect b="-6579"/>
                </a:stretch>
              </a:blipFill>
            </p:spPr>
            <p:txBody>
              <a:bodyPr/>
              <a:lstStyle/>
              <a:p>
                <a:r>
                  <a:rPr lang="ru-RU">
                    <a:noFill/>
                  </a:rPr>
                  <a:t> </a:t>
                </a:r>
              </a:p>
            </p:txBody>
          </p:sp>
        </mc:Fallback>
      </mc:AlternateContent>
      <p:sp>
        <p:nvSpPr>
          <p:cNvPr id="6" name="Прямоугольник 5">
            <a:extLst>
              <a:ext uri="{FF2B5EF4-FFF2-40B4-BE49-F238E27FC236}">
                <a16:creationId xmlns:a16="http://schemas.microsoft.com/office/drawing/2014/main" id="{1BEEBD8C-DE5C-4BC2-BE21-A941E0C076C9}"/>
              </a:ext>
            </a:extLst>
          </p:cNvPr>
          <p:cNvSpPr/>
          <p:nvPr/>
        </p:nvSpPr>
        <p:spPr>
          <a:xfrm>
            <a:off x="115789" y="1217077"/>
            <a:ext cx="3840026" cy="369332"/>
          </a:xfrm>
          <a:prstGeom prst="rect">
            <a:avLst/>
          </a:prstGeom>
        </p:spPr>
        <p:txBody>
          <a:bodyPr wrap="none" anchor="t">
            <a:spAutoFit/>
          </a:bodyPr>
          <a:lstStyle/>
          <a:p>
            <a:r>
              <a:rPr lang="en-US" altLang="ru-RU" b="1" u="sng">
                <a:solidFill>
                  <a:schemeClr val="accent1"/>
                </a:solidFill>
                <a:cs typeface="Calibri"/>
              </a:rPr>
              <a:t>Probabilistic definition of covariance:</a:t>
            </a:r>
            <a:r>
              <a:rPr lang="ru-RU" altLang="ru-RU" b="1" u="sng">
                <a:solidFill>
                  <a:schemeClr val="accent1"/>
                </a:solidFill>
                <a:cs typeface="Calibri"/>
              </a:rPr>
              <a:t> </a:t>
            </a:r>
            <a:r>
              <a:rPr lang="en-US" altLang="ru-RU" b="1" u="sng">
                <a:solidFill>
                  <a:schemeClr val="accent1"/>
                </a:solidFill>
                <a:cs typeface="Calibri"/>
              </a:rPr>
              <a:t> </a:t>
            </a:r>
            <a:endParaRPr lang="ru-RU" b="1" u="sng">
              <a:solidFill>
                <a:schemeClr val="accent1"/>
              </a:solidFill>
              <a:cs typeface="Calibri"/>
            </a:endParaRPr>
          </a:p>
        </p:txBody>
      </p:sp>
      <p:sp>
        <p:nvSpPr>
          <p:cNvPr id="8" name="Прямоугольник 7">
            <a:extLst>
              <a:ext uri="{FF2B5EF4-FFF2-40B4-BE49-F238E27FC236}">
                <a16:creationId xmlns:a16="http://schemas.microsoft.com/office/drawing/2014/main" id="{DED72D4E-A0F0-4957-BEF3-FF76ECC1C98E}"/>
              </a:ext>
            </a:extLst>
          </p:cNvPr>
          <p:cNvSpPr/>
          <p:nvPr/>
        </p:nvSpPr>
        <p:spPr>
          <a:xfrm>
            <a:off x="4143776" y="2440971"/>
            <a:ext cx="5395609" cy="584775"/>
          </a:xfrm>
          <a:prstGeom prst="rect">
            <a:avLst/>
          </a:prstGeom>
        </p:spPr>
        <p:txBody>
          <a:bodyPr wrap="square" anchor="t">
            <a:spAutoFit/>
          </a:bodyPr>
          <a:lstStyle/>
          <a:p>
            <a:pPr>
              <a:spcBef>
                <a:spcPct val="0"/>
              </a:spcBef>
              <a:buClrTx/>
              <a:buNone/>
            </a:pPr>
            <a:r>
              <a:rPr lang="en-US" altLang="ru-RU" sz="1600">
                <a:solidFill>
                  <a:schemeClr val="tx2"/>
                </a:solidFill>
                <a:cs typeface="Calibri"/>
              </a:rPr>
              <a:t>The sign of the covariance shows the tendency in the </a:t>
            </a:r>
            <a:r>
              <a:rPr lang="en-US" altLang="ru-RU" sz="1600">
                <a:solidFill>
                  <a:schemeClr val="accent1"/>
                </a:solidFill>
                <a:cs typeface="Calibri"/>
              </a:rPr>
              <a:t>linear statistical relationship </a:t>
            </a:r>
            <a:r>
              <a:rPr lang="en-US" altLang="ru-RU" sz="1600">
                <a:solidFill>
                  <a:schemeClr val="tx2"/>
                </a:solidFill>
                <a:cs typeface="Calibri"/>
              </a:rPr>
              <a:t>between the variables.</a:t>
            </a:r>
            <a:endParaRPr lang="ru-RU" altLang="ru-RU" sz="1600">
              <a:solidFill>
                <a:schemeClr val="tx2"/>
              </a:solidFill>
              <a:cs typeface="Calibri"/>
            </a:endParaRPr>
          </a:p>
        </p:txBody>
      </p:sp>
      <p:sp>
        <p:nvSpPr>
          <p:cNvPr id="9" name="Прямоугольник 8">
            <a:extLst>
              <a:ext uri="{FF2B5EF4-FFF2-40B4-BE49-F238E27FC236}">
                <a16:creationId xmlns:a16="http://schemas.microsoft.com/office/drawing/2014/main" id="{134E0421-8ADE-4D03-B3A2-0601D30484AF}"/>
              </a:ext>
            </a:extLst>
          </p:cNvPr>
          <p:cNvSpPr/>
          <p:nvPr/>
        </p:nvSpPr>
        <p:spPr>
          <a:xfrm>
            <a:off x="115789" y="2174633"/>
            <a:ext cx="1238224" cy="369332"/>
          </a:xfrm>
          <a:prstGeom prst="rect">
            <a:avLst/>
          </a:prstGeom>
        </p:spPr>
        <p:txBody>
          <a:bodyPr wrap="none" anchor="t">
            <a:spAutoFit/>
          </a:bodyPr>
          <a:lstStyle/>
          <a:p>
            <a:r>
              <a:rPr lang="en-US" b="1" u="sng">
                <a:solidFill>
                  <a:schemeClr val="accent1"/>
                </a:solidFill>
                <a:cs typeface="Calibri"/>
              </a:rPr>
              <a:t>Properties:</a:t>
            </a:r>
            <a:endParaRPr lang="ru-RU" b="1" u="sng">
              <a:solidFill>
                <a:schemeClr val="accent1"/>
              </a:solidFill>
              <a:cs typeface="Calibri"/>
            </a:endParaRPr>
          </a:p>
        </p:txBody>
      </p:sp>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15ADC773-2D08-423D-9629-8F08BBA130D6}"/>
                  </a:ext>
                </a:extLst>
              </p:cNvPr>
              <p:cNvSpPr/>
              <p:nvPr/>
            </p:nvSpPr>
            <p:spPr>
              <a:xfrm>
                <a:off x="115789" y="3059862"/>
                <a:ext cx="1560235" cy="460895"/>
              </a:xfrm>
              <a:prstGeom prst="rect">
                <a:avLst/>
              </a:prstGeom>
            </p:spPr>
            <p:txBody>
              <a:bodyPr wrap="none">
                <a:spAutoFit/>
              </a:bodyPr>
              <a:lstStyle/>
              <a:p>
                <a14:m>
                  <m:oMath xmlns:m="http://schemas.openxmlformats.org/officeDocument/2006/math">
                    <m:sSub>
                      <m:sSubPr>
                        <m:ctrlPr>
                          <a:rPr lang="ru-RU" sz="2000" i="1" smtClean="0">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К</m:t>
                        </m:r>
                      </m:e>
                      <m:sub>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𝑖</m:t>
                            </m:r>
                          </m:sub>
                        </m:sSub>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ru-RU" sz="2000" i="1">
                                <a:solidFill>
                                  <a:srgbClr val="000000"/>
                                </a:solidFill>
                                <a:latin typeface="Cambria Math" panose="02040503050406030204" pitchFamily="18" charset="0"/>
                              </a:rPr>
                              <m:t>𝑗</m:t>
                            </m:r>
                          </m:sub>
                        </m:sSub>
                      </m:sub>
                    </m:sSub>
                    <m:r>
                      <a:rPr lang="en-US" sz="2000" b="0" i="0" smtClean="0">
                        <a:solidFill>
                          <a:srgbClr val="000000"/>
                        </a:solidFill>
                        <a:latin typeface="Cambria Math" panose="02040503050406030204" pitchFamily="18" charset="0"/>
                      </a:rPr>
                      <m:t>=</m:t>
                    </m:r>
                  </m:oMath>
                </a14:m>
                <a:r>
                  <a:rPr lang="ru-RU" sz="2000">
                    <a:solidFill>
                      <a:srgbClr val="000000"/>
                    </a:solidFill>
                  </a:rPr>
                  <a:t> </a:t>
                </a:r>
                <a14:m>
                  <m:oMath xmlns:m="http://schemas.openxmlformats.org/officeDocument/2006/math">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К</m:t>
                        </m:r>
                      </m:e>
                      <m:sub>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en-US" sz="2000" b="0" i="1" smtClean="0">
                                <a:solidFill>
                                  <a:srgbClr val="000000"/>
                                </a:solidFill>
                                <a:latin typeface="Cambria Math" panose="02040503050406030204" pitchFamily="18" charset="0"/>
                              </a:rPr>
                              <m:t>𝑗</m:t>
                            </m:r>
                          </m:sub>
                        </m:sSub>
                        <m:sSub>
                          <m:sSubPr>
                            <m:ctrlPr>
                              <a:rPr lang="ru-RU" sz="2000" i="1">
                                <a:solidFill>
                                  <a:srgbClr val="000000"/>
                                </a:solidFill>
                                <a:latin typeface="Cambria Math" panose="02040503050406030204" pitchFamily="18" charset="0"/>
                              </a:rPr>
                            </m:ctrlPr>
                          </m:sSubPr>
                          <m:e>
                            <m:r>
                              <a:rPr lang="ru-RU" sz="2000" i="1">
                                <a:solidFill>
                                  <a:srgbClr val="000000"/>
                                </a:solidFill>
                                <a:latin typeface="Cambria Math" panose="02040503050406030204" pitchFamily="18" charset="0"/>
                              </a:rPr>
                              <m:t>𝜉</m:t>
                            </m:r>
                          </m:e>
                          <m:sub>
                            <m:r>
                              <a:rPr lang="en-US" sz="2000" b="0" i="1" smtClean="0">
                                <a:solidFill>
                                  <a:srgbClr val="000000"/>
                                </a:solidFill>
                                <a:latin typeface="Cambria Math" panose="02040503050406030204" pitchFamily="18" charset="0"/>
                              </a:rPr>
                              <m:t>𝑖</m:t>
                            </m:r>
                          </m:sub>
                        </m:sSub>
                      </m:sub>
                    </m:sSub>
                  </m:oMath>
                </a14:m>
                <a:endParaRPr lang="ru-RU" sz="2000"/>
              </a:p>
            </p:txBody>
          </p:sp>
        </mc:Choice>
        <mc:Fallback xmlns="">
          <p:sp>
            <p:nvSpPr>
              <p:cNvPr id="20" name="Прямоугольник 19">
                <a:extLst>
                  <a:ext uri="{FF2B5EF4-FFF2-40B4-BE49-F238E27FC236}">
                    <a16:creationId xmlns:a16="http://schemas.microsoft.com/office/drawing/2014/main" id="{15ADC773-2D08-423D-9629-8F08BBA130D6}"/>
                  </a:ext>
                </a:extLst>
              </p:cNvPr>
              <p:cNvSpPr>
                <a:spLocks noRot="1" noChangeAspect="1" noMove="1" noResize="1" noEditPoints="1" noAdjustHandles="1" noChangeArrowheads="1" noChangeShapeType="1" noTextEdit="1"/>
              </p:cNvSpPr>
              <p:nvPr/>
            </p:nvSpPr>
            <p:spPr>
              <a:xfrm>
                <a:off x="115789" y="3059862"/>
                <a:ext cx="1560235" cy="460895"/>
              </a:xfrm>
              <a:prstGeom prst="rect">
                <a:avLst/>
              </a:prstGeom>
              <a:blipFill>
                <a:blip r:embed="rId6"/>
                <a:stretch>
                  <a:fillRect b="-5263"/>
                </a:stretch>
              </a:blipFill>
            </p:spPr>
            <p:txBody>
              <a:bodyPr/>
              <a:lstStyle/>
              <a:p>
                <a:r>
                  <a:rPr lang="ru-RU">
                    <a:noFill/>
                  </a:rPr>
                  <a:t> </a:t>
                </a:r>
              </a:p>
            </p:txBody>
          </p:sp>
        </mc:Fallback>
      </mc:AlternateContent>
      <p:sp>
        <p:nvSpPr>
          <p:cNvPr id="22" name="Прямоугольник 21">
            <a:extLst>
              <a:ext uri="{FF2B5EF4-FFF2-40B4-BE49-F238E27FC236}">
                <a16:creationId xmlns:a16="http://schemas.microsoft.com/office/drawing/2014/main" id="{106D20A9-BCFF-4B0A-941A-897088B26055}"/>
              </a:ext>
            </a:extLst>
          </p:cNvPr>
          <p:cNvSpPr/>
          <p:nvPr/>
        </p:nvSpPr>
        <p:spPr>
          <a:xfrm>
            <a:off x="4146788" y="2922993"/>
            <a:ext cx="6474784" cy="584775"/>
          </a:xfrm>
          <a:prstGeom prst="rect">
            <a:avLst/>
          </a:prstGeom>
        </p:spPr>
        <p:txBody>
          <a:bodyPr wrap="square" anchor="t">
            <a:spAutoFit/>
          </a:bodyPr>
          <a:lstStyle/>
          <a:p>
            <a:pPr>
              <a:spcBef>
                <a:spcPct val="0"/>
              </a:spcBef>
              <a:buClrTx/>
              <a:buNone/>
            </a:pPr>
            <a:endParaRPr lang="en-US" altLang="ru-RU" sz="1600">
              <a:solidFill>
                <a:schemeClr val="tx2"/>
              </a:solidFill>
              <a:cs typeface="Calibri"/>
            </a:endParaRPr>
          </a:p>
          <a:p>
            <a:pPr>
              <a:spcBef>
                <a:spcPct val="0"/>
              </a:spcBef>
              <a:buClrTx/>
              <a:buNone/>
            </a:pPr>
            <a:r>
              <a:rPr lang="en-US" altLang="ru-RU" sz="1600">
                <a:solidFill>
                  <a:schemeClr val="tx2"/>
                </a:solidFill>
                <a:cs typeface="Calibri"/>
              </a:rPr>
              <a:t>Covariance measure is symmetric</a:t>
            </a:r>
            <a:endParaRPr lang="ru-RU" altLang="ru-RU" sz="1600">
              <a:solidFill>
                <a:schemeClr val="tx2"/>
              </a:solidFill>
              <a:cs typeface="Calibri"/>
            </a:endParaRPr>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BFC7F49F-6F1A-43BE-BD4A-2E97D2973FA3}"/>
                  </a:ext>
                </a:extLst>
              </p:cNvPr>
              <p:cNvSpPr/>
              <p:nvPr/>
            </p:nvSpPr>
            <p:spPr>
              <a:xfrm>
                <a:off x="81986" y="3506041"/>
                <a:ext cx="3496470" cy="656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К</m:t>
                          </m:r>
                        </m:e>
                        <m: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en-US" b="0" i="1" smtClean="0">
                                  <a:solidFill>
                                    <a:srgbClr val="000000"/>
                                  </a:solidFill>
                                  <a:latin typeface="Cambria Math" panose="02040503050406030204" pitchFamily="18" charset="0"/>
                                </a:rPr>
                                <m:t>𝑖</m:t>
                              </m:r>
                            </m:sub>
                          </m:sSub>
                        </m:sub>
                      </m:sSub>
                      <m:r>
                        <a:rPr lang="en-US" b="0" i="1" smtClean="0">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𝐷</m:t>
                          </m:r>
                        </m:e>
                        <m: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sub>
                      </m:sSub>
                      <m:r>
                        <a:rPr lang="ru-RU"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0,</m:t>
                      </m:r>
                      <m:sSub>
                        <m:sSubPr>
                          <m:ctrlPr>
                            <a:rPr lang="ru-RU"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К</m:t>
                          </m:r>
                        </m:e>
                        <m: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𝑗</m:t>
                              </m:r>
                            </m:sub>
                          </m:sSub>
                        </m:sub>
                      </m:sSub>
                      <m:r>
                        <a:rPr lang="ru-RU" i="1" smtClean="0">
                          <a:solidFill>
                            <a:srgbClr val="000000"/>
                          </a:solidFill>
                          <a:latin typeface="Cambria Math" panose="02040503050406030204" pitchFamily="18" charset="0"/>
                          <a:ea typeface="Cambria Math" panose="02040503050406030204" pitchFamily="18" charset="0"/>
                        </a:rPr>
                        <m:t>≤</m:t>
                      </m:r>
                      <m:rad>
                        <m:radPr>
                          <m:degHide m:val="on"/>
                          <m:ctrlPr>
                            <a:rPr lang="ru-RU" i="1" smtClean="0">
                              <a:solidFill>
                                <a:srgbClr val="000000"/>
                              </a:solidFill>
                              <a:latin typeface="Cambria Math" panose="02040503050406030204" pitchFamily="18" charset="0"/>
                              <a:ea typeface="Cambria Math" panose="02040503050406030204" pitchFamily="18" charset="0"/>
                            </a:rPr>
                          </m:ctrlPr>
                        </m:radPr>
                        <m:deg/>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𝐷</m:t>
                              </m:r>
                            </m:e>
                            <m: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sub>
                          </m:s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𝐷</m:t>
                              </m:r>
                            </m:e>
                            <m: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en-US" b="0" i="1" smtClean="0">
                                      <a:solidFill>
                                        <a:srgbClr val="000000"/>
                                      </a:solidFill>
                                      <a:latin typeface="Cambria Math" panose="02040503050406030204" pitchFamily="18" charset="0"/>
                                    </a:rPr>
                                    <m:t>𝑗</m:t>
                                  </m:r>
                                </m:sub>
                              </m:sSub>
                            </m:sub>
                          </m:sSub>
                        </m:e>
                      </m:rad>
                    </m:oMath>
                  </m:oMathPara>
                </a14:m>
                <a:endParaRPr lang="ru-RU"/>
              </a:p>
            </p:txBody>
          </p:sp>
        </mc:Choice>
        <mc:Fallback xmlns="">
          <p:sp>
            <p:nvSpPr>
              <p:cNvPr id="10" name="Прямоугольник 9">
                <a:extLst>
                  <a:ext uri="{FF2B5EF4-FFF2-40B4-BE49-F238E27FC236}">
                    <a16:creationId xmlns:a16="http://schemas.microsoft.com/office/drawing/2014/main" id="{BFC7F49F-6F1A-43BE-BD4A-2E97D2973FA3}"/>
                  </a:ext>
                </a:extLst>
              </p:cNvPr>
              <p:cNvSpPr>
                <a:spLocks noRot="1" noChangeAspect="1" noMove="1" noResize="1" noEditPoints="1" noAdjustHandles="1" noChangeArrowheads="1" noChangeShapeType="1" noTextEdit="1"/>
              </p:cNvSpPr>
              <p:nvPr/>
            </p:nvSpPr>
            <p:spPr>
              <a:xfrm>
                <a:off x="81986" y="3506041"/>
                <a:ext cx="3496470" cy="656013"/>
              </a:xfrm>
              <a:prstGeom prst="rect">
                <a:avLst/>
              </a:prstGeom>
              <a:blipFill>
                <a:blip r:embed="rId7"/>
                <a:stretch>
                  <a:fillRect/>
                </a:stretch>
              </a:blipFill>
            </p:spPr>
            <p:txBody>
              <a:bodyPr/>
              <a:lstStyle/>
              <a:p>
                <a:r>
                  <a:rPr lang="ru-RU">
                    <a:noFill/>
                  </a:rPr>
                  <a:t> </a:t>
                </a:r>
              </a:p>
            </p:txBody>
          </p:sp>
        </mc:Fallback>
      </mc:AlternateContent>
      <p:sp>
        <p:nvSpPr>
          <p:cNvPr id="24" name="Прямоугольник 23">
            <a:extLst>
              <a:ext uri="{FF2B5EF4-FFF2-40B4-BE49-F238E27FC236}">
                <a16:creationId xmlns:a16="http://schemas.microsoft.com/office/drawing/2014/main" id="{29106672-459C-441F-999E-F60B25BCA6EA}"/>
              </a:ext>
            </a:extLst>
          </p:cNvPr>
          <p:cNvSpPr/>
          <p:nvPr/>
        </p:nvSpPr>
        <p:spPr>
          <a:xfrm>
            <a:off x="4141588" y="3315993"/>
            <a:ext cx="5548810" cy="861774"/>
          </a:xfrm>
          <a:prstGeom prst="rect">
            <a:avLst/>
          </a:prstGeom>
        </p:spPr>
        <p:txBody>
          <a:bodyPr wrap="square">
            <a:spAutoFit/>
          </a:bodyPr>
          <a:lstStyle/>
          <a:p>
            <a:pPr>
              <a:spcBef>
                <a:spcPct val="0"/>
              </a:spcBef>
              <a:buClrTx/>
              <a:buNone/>
            </a:pPr>
            <a:endParaRPr lang="en-US" altLang="ru-RU" b="1">
              <a:solidFill>
                <a:schemeClr val="tx2"/>
              </a:solidFill>
              <a:cs typeface="Calibri"/>
            </a:endParaRPr>
          </a:p>
          <a:p>
            <a:pPr>
              <a:spcBef>
                <a:spcPct val="0"/>
              </a:spcBef>
              <a:buClrTx/>
              <a:buNone/>
            </a:pPr>
            <a:r>
              <a:rPr lang="en-US" altLang="ru-RU" sz="1600">
                <a:solidFill>
                  <a:schemeClr val="tx2"/>
                </a:solidFill>
                <a:cs typeface="Calibri"/>
              </a:rPr>
              <a:t>Covariance of URV is equal to it’s variance and always non-negative</a:t>
            </a:r>
            <a:endParaRPr lang="ru-RU" altLang="ru-RU" sz="1600">
              <a:solidFill>
                <a:schemeClr val="tx2"/>
              </a:solidFill>
              <a:cs typeface="Calibri"/>
            </a:endParaRPr>
          </a:p>
        </p:txBody>
      </p:sp>
      <mc:AlternateContent xmlns:mc="http://schemas.openxmlformats.org/markup-compatibility/2006" xmlns:a14="http://schemas.microsoft.com/office/drawing/2010/main">
        <mc:Choice Requires="a14">
          <p:sp>
            <p:nvSpPr>
              <p:cNvPr id="11" name="Прямоугольник 10">
                <a:extLst>
                  <a:ext uri="{FF2B5EF4-FFF2-40B4-BE49-F238E27FC236}">
                    <a16:creationId xmlns:a16="http://schemas.microsoft.com/office/drawing/2014/main" id="{09951980-20A1-47DC-940D-66234EBEBEC9}"/>
                  </a:ext>
                </a:extLst>
              </p:cNvPr>
              <p:cNvSpPr/>
              <p:nvPr/>
            </p:nvSpPr>
            <p:spPr>
              <a:xfrm>
                <a:off x="115789" y="4185324"/>
                <a:ext cx="4027834" cy="4243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К</m:t>
                          </m:r>
                        </m:e>
                        <m:sub>
                          <m:sSub>
                            <m:sSubPr>
                              <m:ctrlPr>
                                <a:rPr lang="ru-RU"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𝑎</m:t>
                              </m:r>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sSub>
                            <m:sSubPr>
                              <m:ctrlPr>
                                <a:rPr lang="ru-RU"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𝑏</m:t>
                              </m:r>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𝑗</m:t>
                              </m:r>
                            </m:sub>
                          </m:sSub>
                        </m:sub>
                      </m:sSub>
                      <m:r>
                        <a:rPr lang="en-US" b="0" i="1" smtClean="0">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𝑎𝑏</m:t>
                          </m:r>
                          <m:r>
                            <a:rPr lang="ru-RU" i="1">
                              <a:solidFill>
                                <a:srgbClr val="000000"/>
                              </a:solidFill>
                              <a:latin typeface="Cambria Math" panose="02040503050406030204" pitchFamily="18" charset="0"/>
                            </a:rPr>
                            <m:t>К</m:t>
                          </m:r>
                        </m:e>
                        <m: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𝑗</m:t>
                              </m:r>
                            </m:sub>
                          </m:sSub>
                        </m:sub>
                      </m:sSub>
                      <m:r>
                        <a:rPr lang="en-US" b="0" i="1" smtClean="0">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К</m:t>
                          </m:r>
                        </m:e>
                        <m:sub>
                          <m:sSub>
                            <m:sSubPr>
                              <m:ctrlPr>
                                <a:rPr lang="ru-RU"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𝑎</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𝑏</m:t>
                          </m:r>
                          <m:r>
                            <a:rPr lang="en-US" b="0" i="1" smtClean="0">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m:t>
                          </m:r>
                        </m:sub>
                      </m:sSub>
                      <m:r>
                        <a:rPr lang="en-US" b="0" i="1" smtClean="0">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К</m:t>
                          </m:r>
                        </m:e>
                        <m: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𝑖</m:t>
                              </m:r>
                            </m:sub>
                          </m:sSub>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𝜉</m:t>
                              </m:r>
                            </m:e>
                            <m:sub>
                              <m:r>
                                <a:rPr lang="ru-RU" i="1">
                                  <a:solidFill>
                                    <a:srgbClr val="000000"/>
                                  </a:solidFill>
                                  <a:latin typeface="Cambria Math" panose="02040503050406030204" pitchFamily="18" charset="0"/>
                                </a:rPr>
                                <m:t>𝑗</m:t>
                              </m:r>
                            </m:sub>
                          </m:sSub>
                        </m:sub>
                      </m:sSub>
                    </m:oMath>
                  </m:oMathPara>
                </a14:m>
                <a:endParaRPr lang="ru-RU"/>
              </a:p>
            </p:txBody>
          </p:sp>
        </mc:Choice>
        <mc:Fallback xmlns="">
          <p:sp>
            <p:nvSpPr>
              <p:cNvPr id="11" name="Прямоугольник 10">
                <a:extLst>
                  <a:ext uri="{FF2B5EF4-FFF2-40B4-BE49-F238E27FC236}">
                    <a16:creationId xmlns:a16="http://schemas.microsoft.com/office/drawing/2014/main" id="{09951980-20A1-47DC-940D-66234EBEBEC9}"/>
                  </a:ext>
                </a:extLst>
              </p:cNvPr>
              <p:cNvSpPr>
                <a:spLocks noRot="1" noChangeAspect="1" noMove="1" noResize="1" noEditPoints="1" noAdjustHandles="1" noChangeArrowheads="1" noChangeShapeType="1" noTextEdit="1"/>
              </p:cNvSpPr>
              <p:nvPr/>
            </p:nvSpPr>
            <p:spPr>
              <a:xfrm>
                <a:off x="115789" y="4185324"/>
                <a:ext cx="4027834" cy="424347"/>
              </a:xfrm>
              <a:prstGeom prst="rect">
                <a:avLst/>
              </a:prstGeom>
              <a:blipFill>
                <a:blip r:embed="rId8"/>
                <a:stretch>
                  <a:fillRect b="-7246"/>
                </a:stretch>
              </a:blipFill>
            </p:spPr>
            <p:txBody>
              <a:bodyPr/>
              <a:lstStyle/>
              <a:p>
                <a:r>
                  <a:rPr lang="ru-RU">
                    <a:noFill/>
                  </a:rPr>
                  <a:t> </a:t>
                </a:r>
              </a:p>
            </p:txBody>
          </p:sp>
        </mc:Fallback>
      </mc:AlternateContent>
      <p:sp>
        <p:nvSpPr>
          <p:cNvPr id="26" name="Прямоугольник 25">
            <a:extLst>
              <a:ext uri="{FF2B5EF4-FFF2-40B4-BE49-F238E27FC236}">
                <a16:creationId xmlns:a16="http://schemas.microsoft.com/office/drawing/2014/main" id="{C35DED76-A18A-4FF2-BD37-3D350E3DE898}"/>
              </a:ext>
            </a:extLst>
          </p:cNvPr>
          <p:cNvSpPr/>
          <p:nvPr/>
        </p:nvSpPr>
        <p:spPr>
          <a:xfrm>
            <a:off x="4143623" y="3881250"/>
            <a:ext cx="5009411" cy="861774"/>
          </a:xfrm>
          <a:prstGeom prst="rect">
            <a:avLst/>
          </a:prstGeom>
        </p:spPr>
        <p:txBody>
          <a:bodyPr wrap="square">
            <a:spAutoFit/>
          </a:bodyPr>
          <a:lstStyle/>
          <a:p>
            <a:pPr>
              <a:spcBef>
                <a:spcPct val="0"/>
              </a:spcBef>
              <a:buClrTx/>
              <a:buNone/>
            </a:pPr>
            <a:endParaRPr lang="en-US" altLang="ru-RU" b="1">
              <a:solidFill>
                <a:schemeClr val="tx2"/>
              </a:solidFill>
              <a:cs typeface="Calibri"/>
            </a:endParaRPr>
          </a:p>
          <a:p>
            <a:pPr>
              <a:spcBef>
                <a:spcPct val="0"/>
              </a:spcBef>
              <a:buClrTx/>
              <a:buNone/>
            </a:pPr>
            <a:r>
              <a:rPr lang="en-US" altLang="ru-RU" sz="1600">
                <a:solidFill>
                  <a:schemeClr val="tx2"/>
                </a:solidFill>
                <a:cs typeface="Calibri"/>
              </a:rPr>
              <a:t>Linearity of covariance</a:t>
            </a:r>
            <a:r>
              <a:rPr lang="ru-RU" altLang="ru-RU" sz="1600">
                <a:solidFill>
                  <a:schemeClr val="tx2"/>
                </a:solidFill>
                <a:cs typeface="Calibri"/>
              </a:rPr>
              <a:t> </a:t>
            </a:r>
            <a:r>
              <a:rPr lang="en-US" altLang="ru-RU" sz="1600">
                <a:solidFill>
                  <a:schemeClr val="tx2"/>
                </a:solidFill>
                <a:cs typeface="Calibri"/>
              </a:rPr>
              <a:t>allow for useful consequences in a case of linear transformations of RV’s</a:t>
            </a:r>
            <a:endParaRPr lang="ru-RU" altLang="ru-RU" sz="1600">
              <a:solidFill>
                <a:schemeClr val="tx2"/>
              </a:solidFill>
              <a:cs typeface="Calibri"/>
            </a:endParaRPr>
          </a:p>
        </p:txBody>
      </p:sp>
    </p:spTree>
    <p:extLst>
      <p:ext uri="{BB962C8B-B14F-4D97-AF65-F5344CB8AC3E}">
        <p14:creationId xmlns:p14="http://schemas.microsoft.com/office/powerpoint/2010/main" val="1733796943"/>
      </p:ext>
    </p:extLst>
  </p:cSld>
  <p:clrMapOvr>
    <a:masterClrMapping/>
  </p:clrMapOvr>
</p:sld>
</file>

<file path=ppt/theme/theme1.xml><?xml version="1.0" encoding="utf-8"?>
<a:theme xmlns:a="http://schemas.openxmlformats.org/drawingml/2006/main" name="1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over">
  <a:themeElements>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5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BEEC79F31901C040BCE42F4F514A07DC" ma:contentTypeVersion="4" ma:contentTypeDescription="Создание документа." ma:contentTypeScope="" ma:versionID="dade2e2a313217adc448879a6bf96cf2">
  <xsd:schema xmlns:xsd="http://www.w3.org/2001/XMLSchema" xmlns:xs="http://www.w3.org/2001/XMLSchema" xmlns:p="http://schemas.microsoft.com/office/2006/metadata/properties" xmlns:ns3="aa2d9960-e810-4ccd-96b2-1c540851f87e" targetNamespace="http://schemas.microsoft.com/office/2006/metadata/properties" ma:root="true" ma:fieldsID="eab730629d69b1f30e82f4487f179761" ns3:_="">
    <xsd:import namespace="aa2d9960-e810-4ccd-96b2-1c540851f87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d9960-e810-4ccd-96b2-1c540851f8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457E81-DCDA-432E-9713-EB8CC49A55BE}">
  <ds:schemaRefs>
    <ds:schemaRef ds:uri="http://schemas.microsoft.com/office/2006/documentManagement/types"/>
    <ds:schemaRef ds:uri="http://purl.org/dc/terms/"/>
    <ds:schemaRef ds:uri="http://purl.org/dc/dcmitype/"/>
    <ds:schemaRef ds:uri="http://schemas.microsoft.com/office/infopath/2007/PartnerControls"/>
    <ds:schemaRef ds:uri="aa2d9960-e810-4ccd-96b2-1c540851f87e"/>
    <ds:schemaRef ds:uri="http://purl.org/dc/elements/1.1/"/>
    <ds:schemaRef ds:uri="http://www.w3.org/XML/1998/namespac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506D32D3-840C-46D3-8921-1D60B0620510}">
  <ds:schemaRefs>
    <ds:schemaRef ds:uri="http://schemas.microsoft.com/sharepoint/v3/contenttype/forms"/>
  </ds:schemaRefs>
</ds:datastoreItem>
</file>

<file path=customXml/itemProps3.xml><?xml version="1.0" encoding="utf-8"?>
<ds:datastoreItem xmlns:ds="http://schemas.openxmlformats.org/officeDocument/2006/customXml" ds:itemID="{A8E0CC88-9E48-4ED4-9D1B-26A0B4E66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2d9960-e810-4ccd-96b2-1c540851f8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2792</TotalTime>
  <Words>1298</Words>
  <Application>Microsoft Office PowerPoint</Application>
  <PresentationFormat>Экран (16:9)</PresentationFormat>
  <Paragraphs>185</Paragraphs>
  <Slides>20</Slides>
  <Notes>16</Notes>
  <HiddenSlides>0</HiddenSlides>
  <MMClips>0</MMClips>
  <ScaleCrop>false</ScaleCrop>
  <HeadingPairs>
    <vt:vector size="8" baseType="variant">
      <vt:variant>
        <vt:lpstr>Использованные шрифты</vt:lpstr>
      </vt:variant>
      <vt:variant>
        <vt:i4>6</vt:i4>
      </vt:variant>
      <vt:variant>
        <vt:lpstr>Тема</vt:lpstr>
      </vt:variant>
      <vt:variant>
        <vt:i4>5</vt:i4>
      </vt:variant>
      <vt:variant>
        <vt:lpstr>Внедренные серверы OLE</vt:lpstr>
      </vt:variant>
      <vt:variant>
        <vt:i4>2</vt:i4>
      </vt:variant>
      <vt:variant>
        <vt:lpstr>Заголовки слайдов</vt:lpstr>
      </vt:variant>
      <vt:variant>
        <vt:i4>20</vt:i4>
      </vt:variant>
    </vt:vector>
  </HeadingPairs>
  <TitlesOfParts>
    <vt:vector size="33" baseType="lpstr">
      <vt:lpstr>Arial</vt:lpstr>
      <vt:lpstr>Calibri</vt:lpstr>
      <vt:lpstr>Cambria Math</vt:lpstr>
      <vt:lpstr>Open Sans</vt:lpstr>
      <vt:lpstr>Symbol</vt:lpstr>
      <vt:lpstr>Wingdings</vt:lpstr>
      <vt:lpstr>1_Cover</vt:lpstr>
      <vt:lpstr>2_Cover</vt:lpstr>
      <vt:lpstr>4_Cover</vt:lpstr>
      <vt:lpstr>5_Cover</vt:lpstr>
      <vt:lpstr>3_Cover</vt:lpstr>
      <vt:lpstr>Уравнение</vt:lpstr>
      <vt:lpstr>Формула</vt:lpstr>
      <vt:lpstr>Analysis of a multivariate random variable Workshop 2</vt:lpstr>
      <vt:lpstr>Key points</vt:lpstr>
      <vt:lpstr>Learning objectives</vt:lpstr>
      <vt:lpstr>Revising basics</vt:lpstr>
      <vt:lpstr>Презентация PowerPoint</vt:lpstr>
      <vt:lpstr>Презентация PowerPoint</vt:lpstr>
      <vt:lpstr>Practice</vt:lpstr>
      <vt:lpstr>Practice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Example in Python</vt:lpstr>
      <vt:lpstr>Example in Python</vt:lpstr>
      <vt:lpstr>Type 1 and 2 errors</vt:lpstr>
      <vt:lpstr>Assessment of the classifier model quality</vt:lpstr>
      <vt:lpstr>Example in Python</vt:lpstr>
      <vt:lpstr>Example in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предсказательной модели риска кредитной сделки по профилям транзакционной активности клиента</dc:title>
  <dc:creator>anna</dc:creator>
  <cp:lastModifiedBy>Деева Ирина Юрьевна</cp:lastModifiedBy>
  <cp:revision>25</cp:revision>
  <dcterms:created xsi:type="dcterms:W3CDTF">2014-06-27T12:30:22Z</dcterms:created>
  <dcterms:modified xsi:type="dcterms:W3CDTF">2022-10-24T13:46:30Z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0x010100BEEC79F31901C040BCE42F4F514A07DC</vt:lpwstr>
  </property>
</Properties>
</file>